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91" r:id="rId5"/>
    <p:sldId id="302" r:id="rId6"/>
    <p:sldId id="296" r:id="rId7"/>
    <p:sldId id="258" r:id="rId8"/>
    <p:sldId id="261" r:id="rId9"/>
    <p:sldId id="292" r:id="rId10"/>
    <p:sldId id="267" r:id="rId11"/>
    <p:sldId id="290" r:id="rId12"/>
    <p:sldId id="282" r:id="rId13"/>
    <p:sldId id="262" r:id="rId14"/>
    <p:sldId id="285" r:id="rId15"/>
    <p:sldId id="301" r:id="rId16"/>
    <p:sldId id="293" r:id="rId17"/>
    <p:sldId id="289" r:id="rId18"/>
    <p:sldId id="294" r:id="rId19"/>
    <p:sldId id="277" r:id="rId20"/>
    <p:sldId id="295" r:id="rId21"/>
    <p:sldId id="297" r:id="rId22"/>
    <p:sldId id="298" r:id="rId23"/>
    <p:sldId id="299" r:id="rId24"/>
    <p:sldId id="305" r:id="rId25"/>
    <p:sldId id="269" r:id="rId26"/>
    <p:sldId id="304" r:id="rId27"/>
    <p:sldId id="270" r:id="rId28"/>
    <p:sldId id="271" r:id="rId29"/>
    <p:sldId id="265" r:id="rId30"/>
    <p:sldId id="268" r:id="rId31"/>
    <p:sldId id="283" r:id="rId32"/>
  </p:sldIdLst>
  <p:sldSz cx="12192000" cy="6858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M@N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38080" y="0"/>
            <a:ext cx="10208880" cy="2288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PROBING SHORT-RANGE 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NN CORRELATIONS  IN  THE REACTION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en-US" sz="44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12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C+p </a:t>
            </a:r>
            <a:r>
              <a:rPr lang="en-US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→</a:t>
            </a:r>
            <a:r>
              <a:rPr lang="en-US" sz="44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10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A+PP+N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306205" y="2511726"/>
            <a:ext cx="8972825" cy="2931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Yu.N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UZIKOV (DLNP, JINR)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205" y="3780148"/>
            <a:ext cx="85503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●  Motivation </a:t>
            </a:r>
          </a:p>
          <a:p>
            <a:r>
              <a:rPr lang="en-US" sz="2800" dirty="0" smtClean="0"/>
              <a:t>●</a:t>
            </a:r>
            <a:r>
              <a:rPr lang="en-US" sz="2800" baseline="30000" dirty="0" smtClean="0"/>
              <a:t>   12</a:t>
            </a:r>
            <a:r>
              <a:rPr lang="en-US" sz="2800" dirty="0" smtClean="0"/>
              <a:t>C(</a:t>
            </a:r>
            <a:r>
              <a:rPr lang="en-US" sz="2800" dirty="0" err="1" smtClean="0"/>
              <a:t>p,pd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B and </a:t>
            </a:r>
            <a:r>
              <a:rPr lang="en-US" sz="2800" dirty="0" err="1" smtClean="0"/>
              <a:t>pd→dp</a:t>
            </a:r>
            <a:r>
              <a:rPr lang="en-US" sz="2800" dirty="0" smtClean="0"/>
              <a:t>,  </a:t>
            </a:r>
            <a:r>
              <a:rPr lang="en-US" sz="2800" dirty="0" err="1" smtClean="0"/>
              <a:t>pd</a:t>
            </a:r>
            <a:r>
              <a:rPr lang="en-US" sz="2800" dirty="0"/>
              <a:t>→</a:t>
            </a:r>
            <a:r>
              <a:rPr lang="en-US" sz="2800" dirty="0" smtClean="0"/>
              <a:t>{pp}</a:t>
            </a:r>
            <a:r>
              <a:rPr lang="en-US" sz="2800" baseline="-25000" dirty="0" err="1" smtClean="0"/>
              <a:t>s</a:t>
            </a:r>
            <a:r>
              <a:rPr lang="en-US" sz="2800" dirty="0" err="1" smtClean="0"/>
              <a:t>n</a:t>
            </a:r>
            <a:r>
              <a:rPr lang="en-US" sz="2800" dirty="0" smtClean="0"/>
              <a:t>   at  ~1 GeV</a:t>
            </a:r>
          </a:p>
          <a:p>
            <a:r>
              <a:rPr lang="en-US" sz="2800" dirty="0" smtClean="0"/>
              <a:t>●  </a:t>
            </a:r>
            <a:r>
              <a:rPr lang="en-US" sz="2800" dirty="0" smtClean="0"/>
              <a:t>Plane-wave model </a:t>
            </a:r>
            <a:r>
              <a:rPr lang="en-US" sz="2800" dirty="0" smtClean="0"/>
              <a:t> </a:t>
            </a:r>
            <a:r>
              <a:rPr lang="en-US" sz="2800" dirty="0" smtClean="0"/>
              <a:t>for p+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C→ p+p+N+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B and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some numerical estimations</a:t>
            </a:r>
          </a:p>
          <a:p>
            <a:r>
              <a:rPr lang="en-US" sz="2800" dirty="0" smtClean="0"/>
              <a:t>●  Conclusion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778" y="770957"/>
            <a:ext cx="7494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" dirty="0">
                <a:solidFill>
                  <a:srgbClr val="000000"/>
                </a:solidFill>
                <a:latin typeface="Calibri Light" panose="020F0302020204030204" pitchFamily="34" charset="0"/>
              </a:rPr>
              <a:t>REACTION </a:t>
            </a:r>
            <a:r>
              <a:rPr lang="en-US" sz="4400" spc="-1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4400" b="1" spc="-1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4400" b="1" spc="-1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12</a:t>
            </a:r>
            <a:r>
              <a:rPr lang="en-US" sz="4400" b="1" spc="-1" dirty="0">
                <a:solidFill>
                  <a:srgbClr val="000000"/>
                </a:solidFill>
                <a:latin typeface="Calibri Light" panose="020F0302020204030204" pitchFamily="34" charset="0"/>
              </a:rPr>
              <a:t>C+p 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→ </a:t>
            </a:r>
            <a:r>
              <a:rPr lang="en-US" sz="4400" b="1" spc="-1" baseline="30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10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B+ P+P +N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2" y="2300702"/>
            <a:ext cx="4807158" cy="3367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78" y="2207186"/>
            <a:ext cx="4967443" cy="35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3" y="0"/>
            <a:ext cx="9749774" cy="6888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2" y="3657599"/>
            <a:ext cx="3897293" cy="27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158"/>
          <p:cNvPicPr/>
          <p:nvPr/>
        </p:nvPicPr>
        <p:blipFill>
          <a:blip r:embed="rId2"/>
          <a:stretch/>
        </p:blipFill>
        <p:spPr>
          <a:xfrm>
            <a:off x="1845720" y="1443960"/>
            <a:ext cx="6332760" cy="94140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59"/>
          <p:cNvPicPr/>
          <p:nvPr/>
        </p:nvPicPr>
        <p:blipFill>
          <a:blip r:embed="rId3"/>
          <a:stretch/>
        </p:blipFill>
        <p:spPr>
          <a:xfrm>
            <a:off x="948960" y="2666880"/>
            <a:ext cx="5160960" cy="55116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60"/>
          <p:cNvPicPr/>
          <p:nvPr/>
        </p:nvPicPr>
        <p:blipFill>
          <a:blip r:embed="rId4"/>
          <a:stretch/>
        </p:blipFill>
        <p:spPr>
          <a:xfrm>
            <a:off x="2009880" y="4108680"/>
            <a:ext cx="6666120" cy="98928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61"/>
          <p:cNvPicPr/>
          <p:nvPr/>
        </p:nvPicPr>
        <p:blipFill>
          <a:blip r:embed="rId5"/>
          <a:stretch/>
        </p:blipFill>
        <p:spPr>
          <a:xfrm>
            <a:off x="1845720" y="4960800"/>
            <a:ext cx="8437680" cy="17319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829440" y="425160"/>
            <a:ext cx="11552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Spectroscopic factors within the translationally-invariant shell model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863000" y="3742560"/>
            <a:ext cx="40345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Mixing shell-model configurations: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738187"/>
            <a:ext cx="84677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57419"/>
              </p:ext>
            </p:extLst>
          </p:nvPr>
        </p:nvGraphicFramePr>
        <p:xfrm>
          <a:off x="480291" y="270456"/>
          <a:ext cx="11404405" cy="641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Слайд" r:id="rId3" imgW="6094506" imgH="3427643" progId="PowerPoint.Slide.12">
                  <p:embed/>
                </p:oleObj>
              </mc:Choice>
              <mc:Fallback>
                <p:oleObj name="Слайд" r:id="rId3" imgW="6094506" imgH="342764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291" y="270456"/>
                        <a:ext cx="11404405" cy="641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7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55" y="0"/>
            <a:ext cx="919711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6" y="2074026"/>
            <a:ext cx="3747541" cy="27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35" y="9939"/>
            <a:ext cx="9574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8" y="0"/>
            <a:ext cx="10927589" cy="69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66700"/>
            <a:ext cx="9982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75" y="0"/>
            <a:ext cx="9052438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84627" y="0"/>
            <a:ext cx="11582520" cy="6427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♥ 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Dubna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1957, M.G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Mesheryakov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et al. ZHETF,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p+</a:t>
            </a:r>
            <a:r>
              <a:rPr lang="en-US" sz="28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 →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d+X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 670 MeV;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quasi-elastic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knock-out of the 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fast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deuteron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clusters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D.I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Blokhintsev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(1957) : </a:t>
            </a:r>
            <a:r>
              <a:rPr lang="en-US" sz="28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fluctons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(6q) in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nuclei</a:t>
            </a: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Two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nucleons  being at short distances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28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&lt;0.5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fm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have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large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relative momentum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q&gt;1/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28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=0.4 GeV/c;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In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addition, a repulsive core  in  NN-potential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high-moment </a:t>
            </a:r>
          </a:p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NN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pair. </a:t>
            </a:r>
          </a:p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♥  Search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high-momentum components of the  nuclear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wave</a:t>
            </a:r>
          </a:p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functions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lightest nuclei – </a:t>
            </a:r>
            <a:r>
              <a:rPr lang="en-US" sz="28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in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elastic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and  </a:t>
            </a:r>
            <a:endParaRPr lang="en-US" sz="2800" spc="-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inelastic </a:t>
            </a:r>
            <a:r>
              <a:rPr lang="en-US" sz="2800" spc="-1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-, </a:t>
            </a:r>
            <a:r>
              <a:rPr lang="en-US" sz="2800" spc="-1" dirty="0" err="1">
                <a:solidFill>
                  <a:srgbClr val="000000"/>
                </a:solidFill>
                <a:latin typeface="Arial" panose="020B0604020202020204" pitchFamily="34" charset="0"/>
              </a:rPr>
              <a:t>pA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scattering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A.Gilman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F.Gross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</a:p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J.Phys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.G:Nuc.Part.Phys.28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(2002)B13)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8013" y="159313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n</a:t>
            </a:r>
            <a:r>
              <a:rPr lang="en-US" sz="2400" b="1" dirty="0" err="1" smtClean="0">
                <a:solidFill>
                  <a:srgbClr val="00B0F0"/>
                </a:solidFill>
              </a:rPr>
              <a:t>on.rel</a:t>
            </a:r>
            <a:r>
              <a:rPr lang="en-US" sz="2400" b="1" dirty="0">
                <a:solidFill>
                  <a:srgbClr val="00B0F0"/>
                </a:solidFill>
              </a:rPr>
              <a:t>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8013" y="2837467"/>
            <a:ext cx="82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LFD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6" y="0"/>
            <a:ext cx="86733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0757" y="390269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Bonn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8755" y="727550"/>
            <a:ext cx="205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Paris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8043" y="61274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 Bonn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79797"/>
              </p:ext>
            </p:extLst>
          </p:nvPr>
        </p:nvGraphicFramePr>
        <p:xfrm>
          <a:off x="7784511" y="2441542"/>
          <a:ext cx="4146444" cy="12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1854000" imgH="545760" progId="Equation.DSMT4">
                  <p:embed/>
                </p:oleObj>
              </mc:Choice>
              <mc:Fallback>
                <p:oleObj name="Equation" r:id="rId4" imgW="18540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4511" y="2441542"/>
                        <a:ext cx="4146444" cy="12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87127"/>
              </p:ext>
            </p:extLst>
          </p:nvPr>
        </p:nvGraphicFramePr>
        <p:xfrm>
          <a:off x="7886913" y="4053526"/>
          <a:ext cx="3328775" cy="60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6" imgW="1320480" imgH="241200" progId="Equation.DSMT4">
                  <p:embed/>
                </p:oleObj>
              </mc:Choice>
              <mc:Fallback>
                <p:oleObj name="Equation" r:id="rId6" imgW="1320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6913" y="4053526"/>
                        <a:ext cx="3328775" cy="607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4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3695"/>
            <a:ext cx="88750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1882" y="3454242"/>
            <a:ext cx="212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</a:rPr>
              <a:t>p</a:t>
            </a:r>
            <a:r>
              <a:rPr lang="en-US" sz="2400" b="1" baseline="-25000" dirty="0" err="1">
                <a:solidFill>
                  <a:srgbClr val="00B0F0"/>
                </a:solidFill>
                <a:latin typeface="Arial" panose="020B0604020202020204" pitchFamily="34" charset="0"/>
              </a:rPr>
              <a:t>r</a:t>
            </a:r>
            <a:r>
              <a:rPr lang="en-US" sz="2400" b="1" baseline="-25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=</a:t>
            </a:r>
            <a:r>
              <a:rPr lang="en-US" b="1" dirty="0" smtClean="0">
                <a:solidFill>
                  <a:srgbClr val="0070C0"/>
                </a:solidFill>
              </a:rPr>
              <a:t>0.4 GeV/c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6167" y="40959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0.5 GeV/c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5587" y="4659198"/>
            <a:ext cx="15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0.6 GeV/c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061" y="50753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0.8 GeV/c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8066" y="544464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1.0 GeV/c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1549" y="1791888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=0,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=6°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2390" y="90625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 (---), Cd Bonn (full)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29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782" y="420833"/>
            <a:ext cx="2238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CONCLUSION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38788" y="1008669"/>
            <a:ext cx="1076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●</a:t>
            </a:r>
            <a:r>
              <a:rPr lang="en-US" dirty="0" smtClean="0"/>
              <a:t> </a:t>
            </a:r>
            <a:r>
              <a:rPr lang="en-US" sz="2400" dirty="0" smtClean="0"/>
              <a:t>TISM model with NN-correlations is successful  in explanation of the</a:t>
            </a:r>
          </a:p>
          <a:p>
            <a:r>
              <a:rPr lang="en-US" sz="2400" dirty="0" smtClean="0"/>
              <a:t>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C(</a:t>
            </a:r>
            <a:r>
              <a:rPr lang="en-US" sz="2400" dirty="0" err="1" smtClean="0"/>
              <a:t>p,pd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 data at 670 MeV both for s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and 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configurations of the 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38788" y="1954126"/>
            <a:ext cx="1109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●</a:t>
            </a:r>
            <a:r>
              <a:rPr lang="en-US" sz="2400" dirty="0" smtClean="0"/>
              <a:t>Therefore the same model can be applied to the expected BM@N  data on the </a:t>
            </a:r>
          </a:p>
          <a:p>
            <a:r>
              <a:rPr lang="en-US" sz="2400" dirty="0" smtClean="0"/>
              <a:t> quasi-elastic knock-</a:t>
            </a:r>
            <a:r>
              <a:rPr lang="en-US" sz="2400" dirty="0" err="1" smtClean="0"/>
              <a:t>ot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ucleon</a:t>
            </a:r>
            <a:r>
              <a:rPr lang="en-US" sz="2400" dirty="0" smtClean="0"/>
              <a:t> from SRC NN pair by protons in exclusive</a:t>
            </a:r>
          </a:p>
          <a:p>
            <a:r>
              <a:rPr lang="en-US" sz="2400" dirty="0" smtClean="0"/>
              <a:t> reaction 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C+p→ </a:t>
            </a:r>
            <a:r>
              <a:rPr lang="en-US" sz="2400" dirty="0" err="1" smtClean="0"/>
              <a:t>p+p+N</a:t>
            </a:r>
            <a:r>
              <a:rPr lang="en-US" sz="2400" dirty="0" smtClean="0"/>
              <a:t> +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 at 4GeV/nucleon.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38788" y="3268915"/>
            <a:ext cx="10865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</a:t>
            </a:r>
            <a:r>
              <a:rPr lang="en-US" sz="2400" dirty="0" smtClean="0"/>
              <a:t>The corresponding formalism is developed in the plane-wave-approximation</a:t>
            </a:r>
          </a:p>
          <a:p>
            <a:r>
              <a:rPr lang="en-US" sz="2400" dirty="0" smtClean="0"/>
              <a:t> taking into account relativistic effects  in the p+&lt;NN&gt;-</a:t>
            </a:r>
            <a:r>
              <a:rPr lang="en-US" sz="2400" dirty="0" err="1" smtClean="0"/>
              <a:t>p+p+N</a:t>
            </a:r>
            <a:r>
              <a:rPr lang="en-US" sz="2400" dirty="0" smtClean="0"/>
              <a:t> within  the LFD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pproach. Mixing configurations with different [f] </a:t>
            </a:r>
            <a:r>
              <a:rPr lang="en-US" sz="2400" baseline="30000" dirty="0" smtClean="0"/>
              <a:t>2T+1 2S+1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components of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</a:t>
            </a:r>
          </a:p>
          <a:p>
            <a:r>
              <a:rPr lang="en-US" sz="2400" dirty="0" smtClean="0"/>
              <a:t>And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 are accounted for s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A-4.</a:t>
            </a:r>
          </a:p>
          <a:p>
            <a:endParaRPr lang="ru-RU" sz="2400" baseline="-2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8787" y="4826675"/>
            <a:ext cx="10766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DejaVu Sans"/>
                <a:cs typeface="Calibri Light" panose="020F0302020204030204" pitchFamily="34" charset="0"/>
              </a:rPr>
              <a:t>●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NN </a:t>
            </a:r>
            <a:r>
              <a:rPr lang="en-US" sz="24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c.m.s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momentum distribution measured and expected in TISM is a </a:t>
            </a:r>
            <a:r>
              <a:rPr lang="en-US" sz="24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</a:t>
            </a:r>
            <a:r>
              <a:rPr lang="en-US" sz="24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Collection of the 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p,pd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 data  simultaneously with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4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C+p-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&gt; p+p+p+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 in the  BM@N  experiment will be very instructive. </a:t>
            </a:r>
            <a:endParaRPr lang="ru-RU" sz="2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6782" y="6057782"/>
            <a:ext cx="524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" dirty="0">
                <a:solidFill>
                  <a:srgbClr val="00B0F0"/>
                </a:solidFill>
                <a:latin typeface="Calibri" panose="020F0502020204030204" pitchFamily="34" charset="0"/>
              </a:rPr>
              <a:t>Thank you for attention!</a:t>
            </a:r>
            <a:endParaRPr lang="ru-RU" sz="320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04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72680" y="1339560"/>
            <a:ext cx="11499840" cy="280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BACKWARD  QUASI-ELASTIC</a:t>
            </a:r>
            <a:r>
              <a:t/>
            </a:r>
            <a:br/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en-US" sz="60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pd→(pp)</a:t>
            </a:r>
            <a:r>
              <a:rPr lang="en-US" sz="6000" b="1" strike="noStrike" spc="-1" baseline="-2500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</a:t>
            </a:r>
            <a:r>
              <a:rPr lang="en-US" sz="60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n </a:t>
            </a: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SCATTERING</a:t>
            </a:r>
            <a:endParaRPr lang="en-US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31960" y="4589640"/>
            <a:ext cx="10513800" cy="14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119140"/>
              </p:ext>
            </p:extLst>
          </p:nvPr>
        </p:nvGraphicFramePr>
        <p:xfrm>
          <a:off x="1061431" y="154546"/>
          <a:ext cx="10854795" cy="610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Слайд" r:id="rId3" imgW="6094506" imgH="3427643" progId="PowerPoint.Slide.12">
                  <p:embed/>
                </p:oleObj>
              </mc:Choice>
              <mc:Fallback>
                <p:oleObj name="Слайд" r:id="rId3" imgW="6094506" imgH="342764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431" y="154546"/>
                        <a:ext cx="10854795" cy="610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40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73"/>
          <p:cNvPicPr/>
          <p:nvPr/>
        </p:nvPicPr>
        <p:blipFill>
          <a:blip r:embed="rId2"/>
          <a:stretch/>
        </p:blipFill>
        <p:spPr>
          <a:xfrm>
            <a:off x="314793" y="509666"/>
            <a:ext cx="9024080" cy="3237875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0" y="3999484"/>
            <a:ext cx="8048625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74"/>
          <p:cNvPicPr/>
          <p:nvPr/>
        </p:nvPicPr>
        <p:blipFill>
          <a:blip r:embed="rId2"/>
          <a:stretch/>
        </p:blipFill>
        <p:spPr>
          <a:xfrm>
            <a:off x="0" y="696754"/>
            <a:ext cx="5625720" cy="452916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175"/>
          <p:cNvPicPr/>
          <p:nvPr/>
        </p:nvPicPr>
        <p:blipFill>
          <a:blip r:embed="rId3"/>
          <a:stretch/>
        </p:blipFill>
        <p:spPr>
          <a:xfrm>
            <a:off x="5486400" y="91440"/>
            <a:ext cx="6947640" cy="65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65"/>
          <p:cNvPicPr/>
          <p:nvPr/>
        </p:nvPicPr>
        <p:blipFill>
          <a:blip r:embed="rId2"/>
          <a:stretch/>
        </p:blipFill>
        <p:spPr>
          <a:xfrm>
            <a:off x="573840" y="301320"/>
            <a:ext cx="10580760" cy="61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70"/>
          <p:cNvPicPr/>
          <p:nvPr/>
        </p:nvPicPr>
        <p:blipFill>
          <a:blip r:embed="rId2"/>
          <a:stretch/>
        </p:blipFill>
        <p:spPr>
          <a:xfrm>
            <a:off x="3201480" y="251640"/>
            <a:ext cx="5485320" cy="621684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9068214" y="923140"/>
            <a:ext cx="2675532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Strong suppression of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transitions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the s-shell.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947280" y="1807560"/>
            <a:ext cx="7776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PWIA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117840" y="5135400"/>
            <a:ext cx="789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DWIA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8686800" y="3040920"/>
            <a:ext cx="3438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Here DWIA= strong absorption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model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931" y="595949"/>
            <a:ext cx="350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M.A.Zhusupov,O.Imambekov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Yu.N.U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. Izv.AN SSSR (1986)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158" y="597390"/>
            <a:ext cx="200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6</a:t>
            </a:r>
            <a:r>
              <a:rPr lang="en-US" sz="2400" dirty="0" smtClean="0"/>
              <a:t>Li(</a:t>
            </a:r>
            <a:r>
              <a:rPr lang="en-US" sz="2400" dirty="0" err="1" smtClean="0"/>
              <a:t>p,pd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2" y="389745"/>
            <a:ext cx="11362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♥     A  modern trend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in this study  is  investigation of short-range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correlations (</a:t>
            </a:r>
            <a:r>
              <a:rPr lang="en-US" sz="2800" spc="-1" dirty="0" smtClean="0">
                <a:solidFill>
                  <a:srgbClr val="0070C0"/>
                </a:solidFill>
                <a:latin typeface="Arial" panose="020B0604020202020204" pitchFamily="34" charset="0"/>
              </a:rPr>
              <a:t>SRC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) in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nuclei – NN-pair in nucleus with almost </a:t>
            </a:r>
            <a:endParaRPr lang="en-US" sz="2800" spc="-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zero </a:t>
            </a:r>
            <a:r>
              <a:rPr lang="en-US" sz="2800" spc="-1" dirty="0" err="1">
                <a:solidFill>
                  <a:srgbClr val="000000"/>
                </a:solidFill>
                <a:latin typeface="Arial" panose="020B0604020202020204" pitchFamily="34" charset="0"/>
              </a:rPr>
              <a:t>c.m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. momentum but large (equal) internal momenta q</a:t>
            </a:r>
            <a:r>
              <a:rPr lang="en-US" sz="2800" spc="-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=-q</a:t>
            </a:r>
            <a:r>
              <a:rPr lang="en-US" sz="2800" spc="-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q &gt;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800" spc="-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= 250-300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MeV/c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2800" dirty="0" smtClean="0">
              <a:effectLst/>
            </a:endParaRPr>
          </a:p>
          <a:p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* High-momentum part (q &gt; p</a:t>
            </a:r>
            <a:r>
              <a:rPr lang="en-US" sz="2800" spc="-1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) accounts for   20% nucleons .</a:t>
            </a:r>
            <a:endParaRPr lang="ru-RU" sz="2800" dirty="0" smtClean="0">
              <a:effectLst/>
            </a:endParaRP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* </a:t>
            </a:r>
            <a:r>
              <a:rPr lang="en-US" sz="2800" spc="-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pn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- SRC 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pairs dominate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by factor of 20 as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compared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pp-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2800" spc="-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nn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- 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due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to the  </a:t>
            </a:r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tensor forces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* SRC -connection with neutrino-nucleus interaction, neutron stars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structure,  modification of the  bound nucleon  structure 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(EMC effect).    </a:t>
            </a:r>
            <a:endParaRPr lang="ru-RU" sz="2800" dirty="0" smtClean="0">
              <a:effectLst/>
            </a:endParaRPr>
          </a:p>
          <a:p>
            <a:endParaRPr lang="en-US" sz="2800" spc="-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spc="-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sz="2800" spc="-1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Cioffi</a:t>
            </a:r>
            <a:r>
              <a:rPr lang="en-US" sz="2800" spc="-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spc="-1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degli</a:t>
            </a:r>
            <a:r>
              <a:rPr lang="en-US" sz="2800" spc="-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800" spc="-1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Atti</a:t>
            </a:r>
            <a:r>
              <a:rPr lang="en-US" sz="2800" spc="-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Phys. Rep. 590 (2015)  1</a:t>
            </a:r>
          </a:p>
          <a:p>
            <a:r>
              <a:rPr lang="en-US" sz="2800" spc="-1" dirty="0" smtClean="0">
                <a:solidFill>
                  <a:srgbClr val="00B050"/>
                </a:solidFill>
                <a:latin typeface="Arial" panose="020B0604020202020204" pitchFamily="34" charset="0"/>
              </a:rPr>
              <a:t>      O</a:t>
            </a:r>
            <a:r>
              <a:rPr lang="en-US" sz="2800" spc="-1" dirty="0">
                <a:solidFill>
                  <a:srgbClr val="00B050"/>
                </a:solidFill>
                <a:latin typeface="Arial" panose="020B0604020202020204" pitchFamily="34" charset="0"/>
              </a:rPr>
              <a:t>. Hen et al. Rev. Mod. Phys. 89 (2017) 045002.  </a:t>
            </a:r>
            <a:endParaRPr lang="ru-RU" sz="2800" dirty="0"/>
          </a:p>
          <a:p>
            <a:endParaRPr lang="en-US" sz="2800" spc="-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ru-RU" sz="28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5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2" y="0"/>
            <a:ext cx="10035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9" y="832816"/>
            <a:ext cx="5771538" cy="4127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12" y="463484"/>
            <a:ext cx="6496050" cy="6553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1455" y="180623"/>
            <a:ext cx="509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00B050"/>
                </a:solidFill>
                <a:latin typeface="Arial" panose="020B0604020202020204" pitchFamily="34" charset="0"/>
              </a:rPr>
              <a:t>O. Hen et al. Rev. Mod. Phys. 89 (2017) 045002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2487" y="5712643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EMC- effect and SRC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93" y="1043234"/>
            <a:ext cx="6573413" cy="4515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056" y="299803"/>
            <a:ext cx="839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M.Duer</a:t>
            </a:r>
            <a:r>
              <a:rPr lang="en-US" sz="2400" dirty="0" smtClean="0">
                <a:solidFill>
                  <a:srgbClr val="0070C0"/>
                </a:solidFill>
              </a:rPr>
              <a:t> et al. PRL 122 (2019) 172502 (CLAS Collaboration)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" y="1648917"/>
            <a:ext cx="5650842" cy="432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499" y="1203489"/>
            <a:ext cx="264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=5 GeV,</a:t>
            </a:r>
          </a:p>
          <a:p>
            <a:r>
              <a:rPr lang="en-US" sz="2000" dirty="0" smtClean="0"/>
              <a:t>A(</a:t>
            </a:r>
            <a:r>
              <a:rPr lang="en-US" sz="2000" dirty="0" err="1" smtClean="0"/>
              <a:t>e,e’np</a:t>
            </a:r>
            <a:r>
              <a:rPr lang="en-US" sz="2000" dirty="0" smtClean="0"/>
              <a:t>), A(</a:t>
            </a:r>
            <a:r>
              <a:rPr lang="en-US" sz="2000" dirty="0" err="1" smtClean="0"/>
              <a:t>e,e’pp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85262" y="6146276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pn</a:t>
            </a:r>
            <a:r>
              <a:rPr lang="en-US" sz="2000" b="1" dirty="0" smtClean="0"/>
              <a:t>- dominance in SRC NN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2046" y="6346331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E*=0 - 30 MeV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09480" y="149902"/>
            <a:ext cx="10971360" cy="12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Project of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BM@N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to study SRC in JINR  with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4=GeV/c /nucleon 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of </a:t>
            </a:r>
            <a:r>
              <a:rPr lang="en-US" sz="2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 and proton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liquid target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Inverse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kinematics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 to detect all final particles including the residual nucleus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Рисунок 156"/>
          <p:cNvPicPr/>
          <p:nvPr/>
        </p:nvPicPr>
        <p:blipFill>
          <a:blip r:embed="rId3"/>
          <a:stretch/>
        </p:blipFill>
        <p:spPr>
          <a:xfrm>
            <a:off x="-195775" y="1371600"/>
            <a:ext cx="8603280" cy="5486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20526" y="1917834"/>
            <a:ext cx="533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SRC@BMN proposal</a:t>
            </a:r>
          </a:p>
          <a:p>
            <a:r>
              <a:rPr lang="en-US" sz="2400" dirty="0" smtClean="0"/>
              <a:t> http://bmnshift.jinr.ru/wiki/doku.pho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87958" y="209862"/>
            <a:ext cx="9754861" cy="11954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Quasi-elastic knockout 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fast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deuteron clusters </a:t>
            </a:r>
            <a:r>
              <a:rPr lang="en-US" sz="36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C(</a:t>
            </a:r>
            <a:r>
              <a:rPr lang="en-US" sz="3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p,pd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en-US" sz="36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and hard  </a:t>
            </a:r>
            <a:r>
              <a:rPr lang="en-US" sz="3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pd→dp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1960" y="5690065"/>
            <a:ext cx="10513800" cy="749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9" y="1651249"/>
            <a:ext cx="4209310" cy="36875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>
          <a:xfrm>
            <a:off x="5147035" y="2395375"/>
            <a:ext cx="6340920" cy="294342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932" y="6328824"/>
            <a:ext cx="125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M.A.Zhusupov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Yu.N.U</a:t>
            </a:r>
            <a:r>
              <a:rPr lang="en-US" sz="2400" dirty="0" smtClean="0">
                <a:solidFill>
                  <a:srgbClr val="0070C0"/>
                </a:solidFill>
              </a:rPr>
              <a:t>. PEPAN 18 (1987) 323;  </a:t>
            </a:r>
            <a:r>
              <a:rPr lang="en-US" sz="2400" dirty="0" err="1" smtClean="0">
                <a:solidFill>
                  <a:srgbClr val="0070C0"/>
                </a:solidFill>
              </a:rPr>
              <a:t>J.Haidenbauer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Yu.N.U</a:t>
            </a:r>
            <a:r>
              <a:rPr lang="en-US" sz="2400" dirty="0" smtClean="0">
                <a:solidFill>
                  <a:srgbClr val="0070C0"/>
                </a:solidFill>
              </a:rPr>
              <a:t>. PLB 562 (2003) 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754"/>
            <a:ext cx="5784988" cy="7007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0" y="149901"/>
            <a:ext cx="50591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1587" y="5861154"/>
            <a:ext cx="459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J.Ero</a:t>
            </a:r>
            <a:r>
              <a:rPr lang="en-US" sz="2400" dirty="0" smtClean="0">
                <a:solidFill>
                  <a:srgbClr val="0070C0"/>
                </a:solidFill>
              </a:rPr>
              <a:t> et al.  NPA 372 (1981) 371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2819" y="395740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119" y="0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Zero-point at q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≈180 MeV/c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3018" y="2102126"/>
                <a:ext cx="130202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18" y="2102126"/>
                <a:ext cx="1302026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25186" y="1712890"/>
            <a:ext cx="50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2S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428" y="356744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E*=0 - 5 MeV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6727" y="517730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E*~ 20 MeV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68"/>
          <p:cNvPicPr/>
          <p:nvPr/>
        </p:nvPicPr>
        <p:blipFill>
          <a:blip r:embed="rId2"/>
          <a:stretch/>
        </p:blipFill>
        <p:spPr>
          <a:xfrm>
            <a:off x="274320" y="97200"/>
            <a:ext cx="4867200" cy="639396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69"/>
          <p:cNvPicPr/>
          <p:nvPr/>
        </p:nvPicPr>
        <p:blipFill>
          <a:blip r:embed="rId3"/>
          <a:stretch/>
        </p:blipFill>
        <p:spPr>
          <a:xfrm>
            <a:off x="5814821" y="115920"/>
            <a:ext cx="5369760" cy="621684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1841400" y="6390000"/>
            <a:ext cx="1988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C(p,pd)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(s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7257600" y="6332760"/>
            <a:ext cx="28195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C(p,pd)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B(exited states)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227" y="649856"/>
            <a:ext cx="692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M.A.Zhusupov,O.Imambejkov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Yu.N.U</a:t>
            </a:r>
            <a:r>
              <a:rPr lang="en-US" sz="2000" dirty="0" smtClean="0">
                <a:solidFill>
                  <a:srgbClr val="002060"/>
                </a:solidFill>
              </a:rPr>
              <a:t>. Izv.AN SSSR (1986)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725</Words>
  <Application>Microsoft Office PowerPoint</Application>
  <PresentationFormat>Широкоэкранный</PresentationFormat>
  <Paragraphs>93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DejaVu Sans</vt:lpstr>
      <vt:lpstr>Symbol</vt:lpstr>
      <vt:lpstr>Wingdings</vt:lpstr>
      <vt:lpstr>Office Theme</vt:lpstr>
      <vt:lpstr>Office Theme</vt:lpstr>
      <vt:lpstr>Слайд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AND QUASIELASTIC NN-,PD- AND DD- SCATTERING AT SPD NICA</dc:title>
  <dc:subject/>
  <dc:creator>Yuriy Uzikov</dc:creator>
  <dc:description/>
  <cp:lastModifiedBy>Yuriy Uzikov</cp:lastModifiedBy>
  <cp:revision>238</cp:revision>
  <dcterms:created xsi:type="dcterms:W3CDTF">2019-06-01T06:45:28Z</dcterms:created>
  <dcterms:modified xsi:type="dcterms:W3CDTF">2019-09-23T17:54:08Z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