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333" r:id="rId3"/>
    <p:sldId id="334" r:id="rId4"/>
    <p:sldId id="339" r:id="rId5"/>
    <p:sldId id="290" r:id="rId6"/>
    <p:sldId id="291" r:id="rId7"/>
    <p:sldId id="293" r:id="rId8"/>
    <p:sldId id="336" r:id="rId9"/>
    <p:sldId id="335" r:id="rId10"/>
    <p:sldId id="295" r:id="rId11"/>
    <p:sldId id="296" r:id="rId12"/>
    <p:sldId id="343" r:id="rId13"/>
    <p:sldId id="344" r:id="rId14"/>
    <p:sldId id="299" r:id="rId15"/>
    <p:sldId id="304" r:id="rId16"/>
    <p:sldId id="338" r:id="rId17"/>
    <p:sldId id="341" r:id="rId18"/>
    <p:sldId id="347" r:id="rId19"/>
    <p:sldId id="348" r:id="rId20"/>
    <p:sldId id="342" r:id="rId21"/>
    <p:sldId id="345" r:id="rId22"/>
    <p:sldId id="34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59" autoAdjust="0"/>
    <p:restoredTop sz="86458" autoAdjust="0"/>
  </p:normalViewPr>
  <p:slideViewPr>
    <p:cSldViewPr>
      <p:cViewPr>
        <p:scale>
          <a:sx n="75" d="100"/>
          <a:sy n="75" d="100"/>
        </p:scale>
        <p:origin x="-9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24E05-319C-4261-A579-2B324EB10154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2A3BB-2A24-4E6B-B9F1-14E125B56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80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2A3BB-2A24-4E6B-B9F1-14E125B56B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5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38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5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62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39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60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61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9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7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92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55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3703E-EFC0-4F48-ABFA-77219AA3782E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22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7767" y="1916832"/>
            <a:ext cx="8572500" cy="1651000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en-GB" sz="2800" i="1" dirty="0" err="1">
                <a:solidFill>
                  <a:srgbClr val="002060"/>
                </a:solidFill>
              </a:rPr>
              <a:t>Semileptonic</a:t>
            </a:r>
            <a:r>
              <a:rPr lang="en-GB" sz="2800" i="1" dirty="0">
                <a:solidFill>
                  <a:srgbClr val="002060"/>
                </a:solidFill>
              </a:rPr>
              <a:t> </a:t>
            </a:r>
            <a:r>
              <a:rPr lang="en-GB" sz="2800" i="1" dirty="0" smtClean="0">
                <a:solidFill>
                  <a:srgbClr val="002060"/>
                </a:solidFill>
              </a:rPr>
              <a:t>and </a:t>
            </a:r>
            <a:r>
              <a:rPr lang="en-GB" sz="2800" i="1" dirty="0" err="1" smtClean="0">
                <a:solidFill>
                  <a:srgbClr val="002060"/>
                </a:solidFill>
              </a:rPr>
              <a:t>nonleptonic</a:t>
            </a:r>
            <a:r>
              <a:rPr lang="en-GB" sz="2800" i="1" dirty="0" smtClean="0">
                <a:solidFill>
                  <a:srgbClr val="002060"/>
                </a:solidFill>
              </a:rPr>
              <a:t> decays </a:t>
            </a:r>
            <a:r>
              <a:rPr lang="en-GB" sz="2800" i="1" dirty="0">
                <a:solidFill>
                  <a:srgbClr val="002060"/>
                </a:solidFill>
              </a:rPr>
              <a:t>of </a:t>
            </a:r>
            <a:r>
              <a:rPr lang="en-GB" sz="2800" i="1" dirty="0" err="1" smtClean="0">
                <a:solidFill>
                  <a:srgbClr val="002060"/>
                </a:solidFill>
              </a:rPr>
              <a:t>B</a:t>
            </a:r>
            <a:r>
              <a:rPr lang="en-GB" sz="2800" i="1" baseline="-25000" dirty="0" err="1" smtClean="0">
                <a:solidFill>
                  <a:srgbClr val="002060"/>
                </a:solidFill>
              </a:rPr>
              <a:t>c</a:t>
            </a:r>
            <a:r>
              <a:rPr lang="en-GB" sz="2800" i="1" dirty="0" smtClean="0">
                <a:solidFill>
                  <a:srgbClr val="002060"/>
                </a:solidFill>
              </a:rPr>
              <a:t> meson </a:t>
            </a:r>
            <a:r>
              <a:rPr lang="en-GB" sz="2800" i="1" dirty="0">
                <a:solidFill>
                  <a:srgbClr val="002060"/>
                </a:solidFill>
              </a:rPr>
              <a:t>into </a:t>
            </a:r>
            <a:r>
              <a:rPr lang="en-GB" sz="2800" i="1" dirty="0" err="1">
                <a:solidFill>
                  <a:srgbClr val="002060"/>
                </a:solidFill>
              </a:rPr>
              <a:t>charmonium</a:t>
            </a:r>
            <a:r>
              <a:rPr lang="en-GB" sz="2800" i="1" dirty="0">
                <a:solidFill>
                  <a:srgbClr val="002060"/>
                </a:solidFill>
              </a:rPr>
              <a:t> states</a:t>
            </a:r>
            <a:r>
              <a:rPr lang="ru-RU" sz="2800" i="1" dirty="0">
                <a:latin typeface="+mj-lt"/>
              </a:rPr>
              <a:t> </a:t>
            </a:r>
            <a:endParaRPr lang="en-US" sz="2800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>
          <a:xfrm>
            <a:off x="6326685" y="2710602"/>
            <a:ext cx="2808907" cy="201285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400" b="1" u="sng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2800" b="1" i="1" u="sng" dirty="0" err="1" smtClean="0">
                <a:solidFill>
                  <a:srgbClr val="002060"/>
                </a:solidFill>
                <a:latin typeface="Times New Roman" pitchFamily="18" charset="0"/>
              </a:rPr>
              <a:t>Issadykov</a:t>
            </a:r>
            <a:r>
              <a:rPr lang="en-US" sz="2800" b="1" i="1" u="sng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2060"/>
                </a:solidFill>
                <a:latin typeface="Times New Roman" pitchFamily="18" charset="0"/>
              </a:rPr>
              <a:t>Aidos</a:t>
            </a:r>
            <a:endParaRPr lang="en-US" sz="2800" b="1" i="1" u="sng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</a:rPr>
              <a:t>		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>
          <a:xfrm>
            <a:off x="517906" y="5269873"/>
            <a:ext cx="8052222" cy="15881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GB" sz="1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  <a:defRPr/>
            </a:pPr>
            <a:r>
              <a:rPr lang="en-GB" sz="1800" b="1" dirty="0" smtClean="0">
                <a:solidFill>
                  <a:srgbClr val="002060"/>
                </a:solidFill>
              </a:rPr>
              <a:t>The </a:t>
            </a:r>
            <a:r>
              <a:rPr lang="en-GB" sz="1800" b="1" dirty="0">
                <a:solidFill>
                  <a:srgbClr val="002060"/>
                </a:solidFill>
              </a:rPr>
              <a:t>XXIII International Workshop </a:t>
            </a:r>
            <a:br>
              <a:rPr lang="en-GB" sz="1800" b="1" dirty="0">
                <a:solidFill>
                  <a:srgbClr val="002060"/>
                </a:solidFill>
              </a:rPr>
            </a:br>
            <a:r>
              <a:rPr lang="en-GB" sz="1800" b="1" dirty="0">
                <a:solidFill>
                  <a:srgbClr val="002060"/>
                </a:solidFill>
              </a:rPr>
              <a:t>High Energy Physics and Quantum Field Theory</a:t>
            </a:r>
          </a:p>
          <a:p>
            <a:pPr marL="0" indent="0" algn="ctr">
              <a:buNone/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</a:rPr>
              <a:t>Yaroslavl, Russia</a:t>
            </a:r>
            <a:br>
              <a:rPr lang="en-US" sz="18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</a:rPr>
              <a:t>28.06.2017</a:t>
            </a:r>
            <a:endParaRPr lang="en-US" sz="28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>
          <a:xfrm>
            <a:off x="5591267" y="3995678"/>
            <a:ext cx="3239000" cy="12741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</a:rPr>
              <a:t>i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</a:rPr>
              <a:t>n collaboration with: </a:t>
            </a:r>
            <a:br>
              <a:rPr lang="en-US" sz="2400" i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2400" i="1" u="sng" dirty="0" smtClean="0">
                <a:solidFill>
                  <a:srgbClr val="002060"/>
                </a:solidFill>
                <a:latin typeface="Times New Roman" pitchFamily="18" charset="0"/>
              </a:rPr>
              <a:t>Mikhail  A. Ivanov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</a:rPr>
              <a:t> &amp;</a:t>
            </a:r>
            <a:endParaRPr lang="ru-RU" sz="2400" i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2400" i="1" u="sng" dirty="0" smtClean="0">
                <a:solidFill>
                  <a:srgbClr val="002060"/>
                </a:solidFill>
                <a:latin typeface="Times New Roman" pitchFamily="18" charset="0"/>
              </a:rPr>
              <a:t>Bratislava group</a:t>
            </a:r>
          </a:p>
        </p:txBody>
      </p:sp>
      <p:pic>
        <p:nvPicPr>
          <p:cNvPr id="10" name="Picture 8" descr="C:\Users\Asus\Desktop\Eurasian_National_University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" y="-27032"/>
            <a:ext cx="1616556" cy="115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http://flerovlab.jinr.ru/flnr/dimg/head2_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64" y="-1"/>
            <a:ext cx="4045735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73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844675"/>
            <a:ext cx="5832475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844675"/>
            <a:ext cx="54197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45125"/>
            <a:ext cx="35528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 factors approximation</a:t>
            </a:r>
            <a:endParaRPr lang="en-US" alt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88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/>
              <p:cNvSpPr txBox="1">
                <a:spLocks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Form factors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ru-RU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decays</a:t>
                </a:r>
                <a:endParaRPr lang="en-US" alt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blipFill rotWithShape="1">
                <a:blip r:embed="rId2"/>
                <a:stretch>
                  <a:fillRect b="-84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33588"/>
            <a:ext cx="7228859" cy="348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2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/>
              <p:cNvSpPr txBox="1">
                <a:spLocks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Form factors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ru-RU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decays</a:t>
                </a:r>
                <a:endParaRPr lang="en-US" alt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blipFill rotWithShape="1">
                <a:blip r:embed="rId2"/>
                <a:stretch>
                  <a:fillRect b="-84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348880"/>
            <a:ext cx="925252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4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/>
              <p:cNvSpPr txBox="1">
                <a:spLocks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Form factors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ru-RU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decays</a:t>
                </a:r>
                <a:endParaRPr lang="en-US" alt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blipFill rotWithShape="1">
                <a:blip r:embed="rId2"/>
                <a:stretch>
                  <a:fillRect b="-84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20888"/>
            <a:ext cx="9144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19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Заголовок 1"/>
              <p:cNvSpPr txBox="1">
                <a:spLocks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Branching ratios of </a:t>
                </a:r>
                <a:r>
                  <a:rPr lang="en-US" altLang="ru-RU" sz="2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semileptonic</a:t>
                </a:r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decays</a:t>
                </a:r>
                <a:endParaRPr lang="ru-RU" alt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blipFill rotWithShape="1">
                <a:blip r:embed="rId3"/>
                <a:stretch>
                  <a:fillRect b="-84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84784"/>
            <a:ext cx="88392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0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Ratios of </a:t>
            </a:r>
            <a:r>
              <a:rPr lang="en-US" alt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semileptonic</a:t>
            </a:r>
            <a:r>
              <a:rPr lang="en-US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decays</a:t>
            </a:r>
            <a:endParaRPr lang="ru-RU" alt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47863"/>
            <a:ext cx="67056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77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Branching ratios of </a:t>
                </a:r>
                <a:r>
                  <a:rPr lang="en-US" altLang="ru-RU" sz="2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nonleptonic</a:t>
                </a:r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decays</a:t>
                </a:r>
                <a:endParaRPr lang="ru-RU" alt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blipFill rotWithShape="1">
                <a:blip r:embed="rId3"/>
                <a:stretch>
                  <a:fillRect b="-84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5" y="1844824"/>
            <a:ext cx="93535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7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Ratio of </a:t>
            </a:r>
            <a:r>
              <a:rPr lang="en-US" alt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nonleptonic</a:t>
            </a:r>
            <a:r>
              <a:rPr lang="en-US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decay</a:t>
            </a:r>
            <a:endParaRPr lang="ru-RU" alt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3533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03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40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327074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ru-RU" alt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40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22139"/>
            <a:ext cx="9144001" cy="17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3" y="2097806"/>
            <a:ext cx="910661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9" y="2682062"/>
            <a:ext cx="9106618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ru-RU" alt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99135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PDG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42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Rabota\Documents\Summer school &amp; conferences\Yaroslavl_2017\qfthep2017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7128792" cy="531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Thank you!</a:t>
            </a:r>
            <a:endParaRPr lang="ru-RU" alt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3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011" y="5517232"/>
            <a:ext cx="55530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2" y="1628800"/>
            <a:ext cx="935831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1"/>
              <p:cNvSpPr txBox="1">
                <a:spLocks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Branching ratios of </a:t>
                </a:r>
                <a:r>
                  <a:rPr lang="en-US" altLang="ru-RU" sz="2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nonleptonic</a:t>
                </a:r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decays</a:t>
                </a:r>
                <a:endParaRPr lang="ru-RU" alt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blipFill rotWithShape="1">
                <a:blip r:embed="rId4"/>
                <a:stretch>
                  <a:fillRect b="-84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9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Branching ratios of </a:t>
                </a:r>
                <a:r>
                  <a:rPr lang="en-US" altLang="ru-RU" sz="2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nonleptonic</a:t>
                </a:r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decays</a:t>
                </a:r>
                <a:endParaRPr lang="ru-RU" alt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blipFill rotWithShape="1">
                <a:blip r:embed="rId3"/>
                <a:stretch>
                  <a:fillRect b="-84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28800"/>
            <a:ext cx="58578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202175"/>
            <a:ext cx="864096" cy="79208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Experimental data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96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Goal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0124"/>
            <a:ext cx="8748464" cy="106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2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484784"/>
            <a:ext cx="82073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4" y="2913534"/>
            <a:ext cx="666115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7" y="4289897"/>
            <a:ext cx="41751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Covariant quark model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44878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Compositeness condition in covariant quark model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996952"/>
            <a:ext cx="691510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02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altLang="ru-RU" i="1" dirty="0" smtClean="0">
              <a:solidFill>
                <a:schemeClr val="accent1"/>
              </a:solidFill>
              <a:latin typeface="Cambria Math" pitchFamily="18" charset="0"/>
            </a:endParaRPr>
          </a:p>
          <a:p>
            <a:pPr marL="0" indent="0">
              <a:buFont typeface="Arial" charset="0"/>
              <a:buNone/>
            </a:pPr>
            <a:endParaRPr lang="en-US" altLang="ru-RU" i="1" dirty="0" smtClean="0">
              <a:solidFill>
                <a:schemeClr val="accent1"/>
              </a:solidFill>
              <a:latin typeface="Cambria Math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en-US" altLang="ru-RU" dirty="0" smtClean="0">
                <a:solidFill>
                  <a:schemeClr val="accent1"/>
                </a:solidFill>
              </a:rPr>
              <a:t>       </a:t>
            </a:r>
          </a:p>
          <a:p>
            <a:pPr marL="0" indent="0">
              <a:buFont typeface="Arial" charset="0"/>
              <a:buNone/>
            </a:pPr>
            <a:endParaRPr lang="en-US" altLang="ru-RU" sz="2800" dirty="0" smtClean="0">
              <a:solidFill>
                <a:schemeClr val="accent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en-US" altLang="ru-RU" sz="2800" dirty="0" smtClean="0">
                <a:solidFill>
                  <a:schemeClr val="accent1"/>
                </a:solidFill>
              </a:rPr>
              <a:t>        The fitted values of the size parameter </a:t>
            </a:r>
            <a:r>
              <a:rPr lang="el-GR" altLang="ru-RU" sz="2800" dirty="0" smtClean="0">
                <a:solidFill>
                  <a:schemeClr val="accent1"/>
                </a:solidFill>
              </a:rPr>
              <a:t>Λ</a:t>
            </a:r>
            <a:r>
              <a:rPr lang="en-US" altLang="ru-RU" sz="2800" dirty="0" smtClean="0">
                <a:solidFill>
                  <a:schemeClr val="accent1"/>
                </a:solidFill>
              </a:rPr>
              <a:t> in GeV</a:t>
            </a:r>
            <a:endParaRPr lang="ru-RU" altLang="ru-RU" sz="2800" dirty="0" smtClean="0">
              <a:solidFill>
                <a:schemeClr val="accent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Model parameters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42" y="1975644"/>
            <a:ext cx="859648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869160"/>
            <a:ext cx="82105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02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Leptonic</a:t>
            </a:r>
            <a:r>
              <a:rPr lang="en-US" sz="2400" dirty="0" smtClean="0">
                <a:solidFill>
                  <a:schemeClr val="bg1"/>
                </a:solidFill>
              </a:rPr>
              <a:t> decay constants (MeV)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01395"/>
            <a:ext cx="4086225" cy="561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38920"/>
            <a:ext cx="406717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0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1738"/>
            <a:ext cx="9144000" cy="21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 factors definition</a:t>
            </a:r>
            <a:endParaRPr lang="en-US" alt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139</Words>
  <Application>Microsoft Office PowerPoint</Application>
  <PresentationFormat>Экран (4:3)</PresentationFormat>
  <Paragraphs>38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81</cp:revision>
  <dcterms:created xsi:type="dcterms:W3CDTF">2016-03-14T11:43:38Z</dcterms:created>
  <dcterms:modified xsi:type="dcterms:W3CDTF">2017-06-28T07:05:17Z</dcterms:modified>
</cp:coreProperties>
</file>