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656"/>
    <a:srgbClr val="014B42"/>
    <a:srgbClr val="003B58"/>
    <a:srgbClr val="747090"/>
    <a:srgbClr val="4E7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62" d="100"/>
          <a:sy n="62" d="100"/>
        </p:scale>
        <p:origin x="84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1DEF3D-407B-4A34-9995-6DF2DB98A05A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3EEFD3-BD71-4B3F-9F3A-16E207947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7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885A77-411B-49DF-BAED-96E9C7301DEF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1AF9-3FA2-4A43-A51C-8CDD01C753D1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7240-7684-4DD4-B59B-4E2F55433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7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6344-75D4-4A22-B229-6B2CF0445760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E240-6766-4AFC-B398-C0C3685EA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7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1D73-CC4B-4674-8BDE-FFAF632E1803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C3F83-6944-4438-B58D-246288C9C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4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0565-B854-42F4-8DE9-8D881A22A6FD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4CA1-8F36-4DFE-BF4F-5421E55B6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4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2867E-A43E-49FF-9DD8-2933FF7D44E1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4C83-7AE8-4447-BE48-D4A85517C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62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83AE-F045-44A2-B01B-A0315F0D656F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B9AF-6C36-4FA8-932E-56C275190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C22C8-0E45-4DCD-B4F9-C55CF7A58256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1ABA-FD2B-4988-92D6-82928DE54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0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8D11-069C-4833-AE40-9D98C6DDED10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02DF-91D4-47FC-AD7A-BF6396E15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626D-F556-4D1C-89D4-8820C52F7C8D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CE3E-AB74-4F03-83A5-17B9DF813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5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902B-A038-4528-BD6F-513C75310EF5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0ACE-9443-4D54-B5CF-45D5D7DB1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6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4577-4245-4F45-9D8E-FA09C0D079A6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D42C-0F04-4920-A3DC-9BBCB20C2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3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9B6292-8523-4778-B21E-C6D80F6B412C}" type="datetimeFigureOut">
              <a:rPr lang="ru-RU"/>
              <a:pPr>
                <a:defRPr/>
              </a:pPr>
              <a:t>27.09.2011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9475B-5760-4992-B75F-951F993C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1" r:id="rId2"/>
    <p:sldLayoutId id="2147483849" r:id="rId3"/>
    <p:sldLayoutId id="2147483842" r:id="rId4"/>
    <p:sldLayoutId id="2147483850" r:id="rId5"/>
    <p:sldLayoutId id="2147483843" r:id="rId6"/>
    <p:sldLayoutId id="2147483844" r:id="rId7"/>
    <p:sldLayoutId id="2147483851" r:id="rId8"/>
    <p:sldLayoutId id="2147483845" r:id="rId9"/>
    <p:sldLayoutId id="2147483846" r:id="rId10"/>
    <p:sldLayoutId id="21474838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2.jp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573463"/>
            <a:ext cx="7704137" cy="30924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>
                <a:solidFill>
                  <a:schemeClr val="tx1"/>
                </a:solidFill>
              </a:rPr>
              <a:t>D.E. </a:t>
            </a:r>
            <a:r>
              <a:rPr lang="en-US" u="sng" dirty="0" err="1" smtClean="0">
                <a:solidFill>
                  <a:schemeClr val="tx1"/>
                </a:solidFill>
              </a:rPr>
              <a:t>Vlasenko</a:t>
            </a:r>
            <a:r>
              <a:rPr lang="en-US" dirty="0" smtClean="0">
                <a:solidFill>
                  <a:schemeClr val="tx1"/>
                </a:solidFill>
              </a:rPr>
              <a:t>, V.I. </a:t>
            </a:r>
            <a:r>
              <a:rPr lang="en-US" dirty="0" err="1" smtClean="0">
                <a:solidFill>
                  <a:schemeClr val="tx1"/>
                </a:solidFill>
              </a:rPr>
              <a:t>Kuksa</a:t>
            </a:r>
            <a:endParaRPr lang="en-US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solidFill>
                  <a:schemeClr val="tx1"/>
                </a:solidFill>
              </a:rPr>
              <a:t>Institute of Physics, Southern Federal University, Rostov-on-Don, Russia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QFTHEP 2011</a:t>
            </a: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16288"/>
            <a:ext cx="81359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84213" y="3405188"/>
            <a:ext cx="7704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4213" y="1192213"/>
            <a:ext cx="7704137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-100" dirty="0" smtClean="0">
                <a:solidFill>
                  <a:srgbClr val="003B58"/>
                </a:solidFill>
                <a:latin typeface="+mj-lt"/>
                <a:ea typeface="+mj-ea"/>
                <a:cs typeface="+mj-cs"/>
              </a:rPr>
              <a:t>Top  </a:t>
            </a:r>
            <a:r>
              <a:rPr lang="en-US" sz="4400" b="1" spc="-100" dirty="0">
                <a:solidFill>
                  <a:srgbClr val="003B58"/>
                </a:solidFill>
                <a:latin typeface="+mj-lt"/>
                <a:ea typeface="+mj-ea"/>
                <a:cs typeface="+mj-cs"/>
              </a:rPr>
              <a:t>pair production at ILC in </a:t>
            </a:r>
          </a:p>
          <a:p>
            <a:pPr algn="ctr">
              <a:defRPr/>
            </a:pPr>
            <a:r>
              <a:rPr lang="en-US" sz="4400" b="1" spc="-100" dirty="0">
                <a:solidFill>
                  <a:srgbClr val="003B58"/>
                </a:solidFill>
                <a:latin typeface="+mj-lt"/>
                <a:ea typeface="+mj-ea"/>
                <a:cs typeface="+mj-cs"/>
              </a:rPr>
              <a:t>the minimal gauge extension </a:t>
            </a:r>
          </a:p>
          <a:p>
            <a:pPr algn="ctr">
              <a:defRPr/>
            </a:pPr>
            <a:r>
              <a:rPr lang="en-US" sz="4400" b="1" spc="-100" dirty="0">
                <a:solidFill>
                  <a:srgbClr val="003B58"/>
                </a:solidFill>
                <a:latin typeface="+mj-lt"/>
                <a:ea typeface="+mj-ea"/>
                <a:cs typeface="+mj-cs"/>
              </a:rPr>
              <a:t>of the SM</a:t>
            </a:r>
            <a:endParaRPr lang="ru-RU" sz="4400" b="1" spc="-100" dirty="0">
              <a:solidFill>
                <a:srgbClr val="003B58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876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    1) 3 generations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    2) special status of neutrino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Super </a:t>
            </a:r>
            <a:r>
              <a:rPr lang="en-US" sz="2000" dirty="0" err="1" smtClean="0">
                <a:solidFill>
                  <a:srgbClr val="0070C0"/>
                </a:solidFill>
              </a:rPr>
              <a:t>Kamiokande</a:t>
            </a:r>
            <a:r>
              <a:rPr lang="en-US" sz="2000" dirty="0" smtClean="0">
                <a:solidFill>
                  <a:srgbClr val="0070C0"/>
                </a:solidFill>
              </a:rPr>
              <a:t> Observatory, T2K Experiment</a:t>
            </a:r>
            <a:endParaRPr lang="en-US" sz="2000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    3) problem of Higgs boson </a:t>
            </a:r>
            <a:endParaRPr lang="ru-RU" sz="2000" dirty="0" smtClean="0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873375"/>
            <a:ext cx="5183188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</a:rPr>
              <a:t>Problems of the SM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422648"/>
            <a:ext cx="8229600" cy="4876800"/>
          </a:xfrm>
          <a:blipFill rotWithShape="1">
            <a:blip r:embed="rId2" cstate="print"/>
            <a:stretch>
              <a:fillRect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>
              <a:noFill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noFill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noFill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noFill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noFill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noFill/>
              </a:rPr>
              <a:t>re</a:t>
            </a:r>
            <a:endParaRPr lang="ru-RU" dirty="0">
              <a:noFill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771775" y="1909763"/>
            <a:ext cx="2159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771775" y="2852738"/>
            <a:ext cx="2159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771775" y="3732213"/>
            <a:ext cx="2159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755650" y="4941888"/>
            <a:ext cx="44640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70C0"/>
                </a:solidFill>
              </a:rPr>
              <a:t>Ref. </a:t>
            </a:r>
            <a:r>
              <a:rPr lang="en-US" dirty="0" err="1">
                <a:solidFill>
                  <a:srgbClr val="0070C0"/>
                </a:solidFill>
              </a:rPr>
              <a:t>Shaaban</a:t>
            </a:r>
            <a:r>
              <a:rPr lang="en-US" dirty="0">
                <a:solidFill>
                  <a:srgbClr val="0070C0"/>
                </a:solidFill>
              </a:rPr>
              <a:t> Khalil, Center for theoretical Physics British University in Egypt, </a:t>
            </a:r>
          </a:p>
          <a:p>
            <a:pPr algn="ctr" eaLnBrk="1" hangingPunct="1"/>
            <a:r>
              <a:rPr lang="en-US" dirty="0">
                <a:solidFill>
                  <a:srgbClr val="0070C0"/>
                </a:solidFill>
              </a:rPr>
              <a:t>“</a:t>
            </a:r>
            <a:r>
              <a:rPr lang="en-US" dirty="0" err="1">
                <a:solidFill>
                  <a:srgbClr val="0070C0"/>
                </a:solidFill>
              </a:rPr>
              <a:t>TeV</a:t>
            </a:r>
            <a:r>
              <a:rPr lang="en-US" dirty="0">
                <a:solidFill>
                  <a:srgbClr val="0070C0"/>
                </a:solidFill>
              </a:rPr>
              <a:t> Scale B-L extension of the SM”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63065" y="1509653"/>
            <a:ext cx="2723823" cy="1916487"/>
          </a:xfrm>
          <a:prstGeom prst="rect">
            <a:avLst/>
          </a:prstGeom>
          <a:blipFill rotWithShape="1">
            <a:blip r:embed="rId3" cstate="print"/>
            <a:stretch>
              <a:fillRect l="-1570" t="-2229" r="-134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Заголовок 13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38138" y="1268760"/>
            <a:ext cx="8229600" cy="5328592"/>
          </a:xfrm>
          <a:blipFill rotWithShape="1">
            <a:blip r:embed="rId2" cstate="print"/>
            <a:stretch>
              <a:fillRect t="-801" r="-26963"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dirty="0" smtClean="0">
                <a:noFill/>
              </a:rPr>
              <a:t> </a:t>
            </a:r>
            <a:endParaRPr lang="ru-RU" dirty="0">
              <a:noFill/>
            </a:endParaRPr>
          </a:p>
        </p:txBody>
      </p:sp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pic>
        <p:nvPicPr>
          <p:cNvPr id="9221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56" y="3068960"/>
            <a:ext cx="4383087" cy="262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5808663"/>
            <a:ext cx="37528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5824538"/>
            <a:ext cx="3571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48375"/>
            <a:ext cx="1828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</a:rPr>
              <a:t>Restriction on new parameters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9227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73" y="3111107"/>
            <a:ext cx="4254500" cy="262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95" y="2751066"/>
            <a:ext cx="6264696" cy="36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56084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0088" y="1340768"/>
                <a:ext cx="7760344" cy="1525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 smtClean="0"/>
                  <a:t> Experimental restrictions</a:t>
                </a:r>
              </a:p>
              <a:p>
                <a:pPr algn="ctr"/>
                <a:r>
                  <a:rPr lang="en-US" sz="2000" dirty="0" smtClean="0">
                    <a:solidFill>
                      <a:srgbClr val="0070C0"/>
                    </a:solidFill>
                  </a:rPr>
                  <a:t>LEP </a:t>
                </a:r>
                <a:r>
                  <a:rPr lang="en-US" sz="2000" dirty="0" smtClean="0"/>
                  <a:t>                                                     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LHC(Atlas)</a:t>
                </a:r>
                <a:r>
                  <a:rPr lang="en-US" sz="2000" dirty="0" smtClean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M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Z</m:t>
                                </m:r>
                              </m:e>
                              <m:sup>
                                <m:r>
                                  <a:rPr lang="en-US" sz="2000" b="0" i="0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g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sz="2000" i="0" smtClean="0">
                        <a:latin typeface="Cambria Math"/>
                        <a:ea typeface="Cambria Math"/>
                      </a:rPr>
                      <m:t>≳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7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TeV</m:t>
                        </m:r>
                      </m:e>
                    </m:d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                                             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0">
                            <a:latin typeface="Cambria Math"/>
                          </a:rPr>
                          <m:t>M</m:t>
                        </m:r>
                      </m:e>
                      <m:sub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/>
                              </a:rPr>
                              <m:t>Z</m:t>
                            </m:r>
                          </m:e>
                          <m:sup>
                            <m:r>
                              <a:rPr lang="en-US" sz="2000" i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sz="2000" i="0" smtClean="0">
                        <a:latin typeface="Cambria Math"/>
                        <a:ea typeface="Cambria Math"/>
                      </a:rPr>
                      <m:t>≳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1.83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TeV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                                                          </a:t>
                </a:r>
              </a:p>
              <a:p>
                <a:pPr algn="ctr"/>
                <a:r>
                  <a:rPr lang="en-US" sz="2200" dirty="0" smtClean="0"/>
                  <a:t>Renormalization group analysis</a:t>
                </a:r>
                <a:endParaRPr lang="en-US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8" y="1340768"/>
                <a:ext cx="7760344" cy="1525674"/>
              </a:xfrm>
              <a:prstGeom prst="rect">
                <a:avLst/>
              </a:prstGeom>
              <a:blipFill rotWithShape="1">
                <a:blip r:embed="rId9"/>
                <a:stretch>
                  <a:fillRect t="-2000" b="-7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1739" y="5712154"/>
                <a:ext cx="405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70C0"/>
                    </a:solidFill>
                  </a:rPr>
                  <a:t>Fig.1 Dependence </a:t>
                </a:r>
                <a:r>
                  <a:rPr lang="en-US" sz="1400" dirty="0">
                    <a:solidFill>
                      <a:srgbClr val="0070C0"/>
                    </a:solidFill>
                  </a:rPr>
                  <a:t>of unification scale </a:t>
                </a:r>
                <a:r>
                  <a:rPr lang="en-US" sz="1400" dirty="0" smtClean="0">
                    <a:solidFill>
                      <a:srgbClr val="0070C0"/>
                    </a:solidFill>
                  </a:rPr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𝑍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39" y="5712154"/>
                <a:ext cx="4053738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301"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81108" y="5670988"/>
                <a:ext cx="33073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70C0"/>
                    </a:solidFill>
                  </a:rPr>
                  <a:t>Fig. 2 Dependence of running coupling </a:t>
                </a:r>
              </a:p>
              <a:p>
                <a:pPr algn="ctr"/>
                <a:r>
                  <a:rPr lang="en-US" sz="1400" dirty="0" smtClean="0">
                    <a:solidFill>
                      <a:srgbClr val="0070C0"/>
                    </a:solidFill>
                  </a:rPr>
                  <a:t>constants from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𝑠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108" y="5670988"/>
                <a:ext cx="3307316" cy="584775"/>
              </a:xfrm>
              <a:prstGeom prst="rect">
                <a:avLst/>
              </a:prstGeom>
              <a:blipFill rotWithShape="1">
                <a:blip r:embed="rId11"/>
                <a:stretch>
                  <a:fillRect l="-554" t="-1042" b="-7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84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800" dirty="0" smtClean="0"/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8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sz="18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Ref. V.I. </a:t>
            </a:r>
            <a:r>
              <a:rPr lang="en-US" sz="1800" dirty="0" err="1" smtClean="0">
                <a:solidFill>
                  <a:srgbClr val="0070C0"/>
                </a:solidFill>
              </a:rPr>
              <a:t>Kuksa</a:t>
            </a:r>
            <a:r>
              <a:rPr lang="en-US" sz="1800" dirty="0" smtClean="0">
                <a:solidFill>
                  <a:srgbClr val="0070C0"/>
                </a:solidFill>
              </a:rPr>
              <a:t> and R.S. </a:t>
            </a:r>
            <a:r>
              <a:rPr lang="en-US" sz="1800" dirty="0" err="1" smtClean="0">
                <a:solidFill>
                  <a:srgbClr val="0070C0"/>
                </a:solidFill>
              </a:rPr>
              <a:t>Pasechnik</a:t>
            </a:r>
            <a:r>
              <a:rPr lang="en-US" sz="1800" dirty="0" smtClean="0">
                <a:solidFill>
                  <a:srgbClr val="0070C0"/>
                </a:solidFill>
              </a:rPr>
              <a:t>, Int. J. Mod. Phys. A, 24 (2009) 5765;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0070C0"/>
                </a:solidFill>
              </a:rPr>
              <a:t>         LEP 2  W–production.</a:t>
            </a:r>
            <a:endParaRPr lang="ru-RU" sz="1800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2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341438"/>
            <a:ext cx="45624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76713"/>
            <a:ext cx="70866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2"/>
          <p:cNvSpPr>
            <a:spLocks noGrp="1"/>
          </p:cNvSpPr>
          <p:nvPr>
            <p:ph idx="1"/>
          </p:nvPr>
        </p:nvSpPr>
        <p:spPr>
          <a:xfrm>
            <a:off x="468313" y="1360488"/>
            <a:ext cx="8229600" cy="4876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    1) ISR 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J.Fleischer</a:t>
            </a:r>
            <a:r>
              <a:rPr lang="en-US" sz="2000" dirty="0" smtClean="0">
                <a:solidFill>
                  <a:srgbClr val="0070C0"/>
                </a:solidFill>
              </a:rPr>
              <a:t> et al., Phys.Rev.D47(1993)830)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    2) Running couplings (in one – loop approximation)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dirty="0" smtClean="0"/>
              <a:t>    3) QCD as a vertex factor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Guo</a:t>
            </a:r>
            <a:r>
              <a:rPr lang="en-US" sz="2000" dirty="0" smtClean="0">
                <a:solidFill>
                  <a:srgbClr val="0070C0"/>
                </a:solidFill>
              </a:rPr>
              <a:t> Lei et al., </a:t>
            </a:r>
            <a:r>
              <a:rPr lang="en-US" sz="2000" dirty="0" err="1" smtClean="0">
                <a:solidFill>
                  <a:srgbClr val="0070C0"/>
                </a:solidFill>
              </a:rPr>
              <a:t>Phys</a:t>
            </a:r>
            <a:r>
              <a:rPr lang="en-US" sz="2000" dirty="0" smtClean="0">
                <a:solidFill>
                  <a:srgbClr val="0070C0"/>
                </a:solidFill>
              </a:rPr>
              <a:t> Lett.B662(2008)150;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  </a:t>
            </a:r>
            <a:r>
              <a:rPr lang="en-US" sz="2000" dirty="0" err="1" smtClean="0">
                <a:solidFill>
                  <a:srgbClr val="0070C0"/>
                </a:solidFill>
              </a:rPr>
              <a:t>hep-ph</a:t>
            </a:r>
            <a:r>
              <a:rPr lang="en-US" sz="2000" dirty="0" smtClean="0">
                <a:solidFill>
                  <a:srgbClr val="0070C0"/>
                </a:solidFill>
              </a:rPr>
              <a:t>/0802.4124</a:t>
            </a:r>
            <a:r>
              <a:rPr lang="ru-RU" sz="2000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50705" y="6037175"/>
            <a:ext cx="3320140" cy="307777"/>
          </a:xfrm>
          <a:prstGeom prst="rect">
            <a:avLst/>
          </a:prstGeom>
          <a:blipFill rotWithShape="1">
            <a:blip r:embed="rId2" cstate="print"/>
            <a:stretch>
              <a:fillRect l="-367" t="-1961" b="-1764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</a:rPr>
              <a:t>Corrections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085189"/>
            <a:ext cx="4853788" cy="294778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</a:rPr>
              <a:t>Deviation from the SM prediction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75656" y="5733256"/>
            <a:ext cx="6214522" cy="707886"/>
          </a:xfrm>
          <a:prstGeom prst="rect">
            <a:avLst/>
          </a:prstGeom>
          <a:blipFill rotWithShape="1">
            <a:blip r:embed="rId2"/>
            <a:stretch>
              <a:fillRect t="-813" b="-11382"/>
            </a:stretch>
          </a:blipFill>
          <a:ln w="38100"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60" y="5497924"/>
            <a:ext cx="7169513" cy="117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88316" y="5887144"/>
                <a:ext cx="7575151" cy="400110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𝑍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 smtClean="0"/>
                  <a:t> has large mass nevertheless caused effect is very significant.</a:t>
                </a:r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316" y="5887144"/>
                <a:ext cx="7575151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2857" b="-22857"/>
                </a:stretch>
              </a:blipFill>
              <a:ln w="317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91321"/>
            <a:ext cx="5350219" cy="339316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82374" y="4851593"/>
                <a:ext cx="56010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Fig.4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t</m:t>
                    </m:r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t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cross section in the SM and the minimal 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         gauge extension of the SM.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374" y="4851593"/>
                <a:ext cx="5601085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871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dirty="0">
                    <a:solidFill>
                      <a:srgbClr val="7030A0"/>
                    </a:solidFill>
                  </a:rPr>
                  <a:t>1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) </a:t>
                </a:r>
                <a:r>
                  <a:rPr lang="en-US" dirty="0">
                    <a:solidFill>
                      <a:srgbClr val="7030A0"/>
                    </a:solidFill>
                  </a:rPr>
                  <a:t>Existing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restrictions </a:t>
                </a:r>
                <a:r>
                  <a:rPr lang="en-US" dirty="0">
                    <a:solidFill>
                      <a:srgbClr val="7030A0"/>
                    </a:solidFill>
                  </a:rPr>
                  <a:t>allow to concretize the cross section of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the </a:t>
                </a:r>
                <a:r>
                  <a:rPr lang="en-US" dirty="0">
                    <a:solidFill>
                      <a:srgbClr val="7030A0"/>
                    </a:solidFill>
                  </a:rPr>
                  <a:t>top-pair production.</a:t>
                </a:r>
              </a:p>
              <a:p>
                <a:endParaRPr lang="en-US" dirty="0">
                  <a:solidFill>
                    <a:srgbClr val="025656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25656"/>
                    </a:solidFill>
                  </a:rPr>
                  <a:t>    2) </a:t>
                </a:r>
                <a:r>
                  <a:rPr lang="en-US" dirty="0">
                    <a:solidFill>
                      <a:srgbClr val="025656"/>
                    </a:solidFill>
                  </a:rPr>
                  <a:t>The </a:t>
                </a:r>
                <a:r>
                  <a:rPr lang="en-US" dirty="0" smtClean="0">
                    <a:solidFill>
                      <a:srgbClr val="025656"/>
                    </a:solidFill>
                  </a:rPr>
                  <a:t>model approach </a:t>
                </a:r>
                <a:r>
                  <a:rPr lang="en-US" dirty="0">
                    <a:solidFill>
                      <a:srgbClr val="025656"/>
                    </a:solidFill>
                  </a:rPr>
                  <a:t>we have used significantly simplifies calculations.</a:t>
                </a:r>
              </a:p>
              <a:p>
                <a:endParaRPr lang="en-US" dirty="0">
                  <a:solidFill>
                    <a:srgbClr val="003B58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3B58"/>
                    </a:solidFill>
                  </a:rPr>
                  <a:t>    3) </a:t>
                </a:r>
                <a:r>
                  <a:rPr lang="en-US" dirty="0">
                    <a:solidFill>
                      <a:srgbClr val="003B58"/>
                    </a:solidFill>
                  </a:rPr>
                  <a:t>Despite the fact that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3B58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3B58"/>
                            </a:solidFill>
                            <a:latin typeface="Cambria Math"/>
                          </a:rPr>
                          <m:t>𝑍</m:t>
                        </m:r>
                      </m:e>
                      <m:sup>
                        <m:r>
                          <a:rPr lang="en-US" i="1">
                            <a:solidFill>
                              <a:srgbClr val="003B58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3B58"/>
                    </a:solidFill>
                  </a:rPr>
                  <a:t> mass is significantly more than other particles masses, we  have </a:t>
                </a:r>
                <a:r>
                  <a:rPr lang="en-US" dirty="0" smtClean="0">
                    <a:solidFill>
                      <a:srgbClr val="003B58"/>
                    </a:solidFill>
                  </a:rPr>
                  <a:t>the large effect starting from </a:t>
                </a:r>
                <a:r>
                  <a:rPr lang="en-US" dirty="0" smtClean="0">
                    <a:solidFill>
                      <a:srgbClr val="003B58"/>
                    </a:solidFill>
                  </a:rPr>
                  <a:t>approximately </a:t>
                </a:r>
                <a:r>
                  <a:rPr lang="en-US" dirty="0" smtClean="0">
                    <a:solidFill>
                      <a:srgbClr val="003B58"/>
                    </a:solidFill>
                  </a:rPr>
                  <a:t>400 GeV.</a:t>
                </a:r>
                <a:r>
                  <a:rPr lang="en-US" dirty="0" smtClean="0"/>
                  <a:t>     </a:t>
                </a:r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827088" y="2200275"/>
            <a:ext cx="7480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6600" b="1">
                <a:solidFill>
                  <a:srgbClr val="0070C0"/>
                </a:solidFill>
              </a:rPr>
              <a:t> </a:t>
            </a:r>
            <a:r>
              <a:rPr lang="en-US" sz="6600" b="1">
                <a:solidFill>
                  <a:srgbClr val="003B58"/>
                </a:solidFill>
              </a:rPr>
              <a:t>Thank you </a:t>
            </a:r>
          </a:p>
          <a:p>
            <a:pPr algn="ctr" eaLnBrk="1" hangingPunct="1"/>
            <a:r>
              <a:rPr lang="en-US" sz="6600" b="1">
                <a:solidFill>
                  <a:srgbClr val="003B58"/>
                </a:solidFill>
              </a:rPr>
              <a:t>for your attention!</a:t>
            </a:r>
            <a:endParaRPr lang="ru-RU" sz="6600" b="1">
              <a:solidFill>
                <a:srgbClr val="003B58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2879</TotalTime>
  <Words>316</Words>
  <Application>Microsoft Office PowerPoint</Application>
  <PresentationFormat>Экран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Презентация PowerPoint</vt:lpstr>
      <vt:lpstr>Problems of the SM</vt:lpstr>
      <vt:lpstr> </vt:lpstr>
      <vt:lpstr>Restriction on new parameters </vt:lpstr>
      <vt:lpstr> </vt:lpstr>
      <vt:lpstr>Corrections </vt:lpstr>
      <vt:lpstr>Deviation from the SM prediction</vt:lpstr>
      <vt:lpstr>Conclusion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101</cp:revision>
  <dcterms:created xsi:type="dcterms:W3CDTF">2011-09-08T17:08:37Z</dcterms:created>
  <dcterms:modified xsi:type="dcterms:W3CDTF">2011-09-27T09:52:05Z</dcterms:modified>
</cp:coreProperties>
</file>