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6" r:id="rId3"/>
    <p:sldId id="287" r:id="rId4"/>
    <p:sldId id="257" r:id="rId5"/>
    <p:sldId id="259" r:id="rId6"/>
    <p:sldId id="262" r:id="rId7"/>
    <p:sldId id="265" r:id="rId8"/>
    <p:sldId id="264" r:id="rId9"/>
    <p:sldId id="260" r:id="rId10"/>
    <p:sldId id="266" r:id="rId11"/>
    <p:sldId id="267" r:id="rId12"/>
    <p:sldId id="278" r:id="rId13"/>
    <p:sldId id="268" r:id="rId14"/>
    <p:sldId id="269" r:id="rId15"/>
    <p:sldId id="272" r:id="rId16"/>
    <p:sldId id="270" r:id="rId17"/>
    <p:sldId id="271" r:id="rId18"/>
    <p:sldId id="276" r:id="rId19"/>
    <p:sldId id="275" r:id="rId20"/>
    <p:sldId id="279" r:id="rId21"/>
    <p:sldId id="285" r:id="rId22"/>
    <p:sldId id="274" r:id="rId23"/>
    <p:sldId id="273" r:id="rId24"/>
    <p:sldId id="281" r:id="rId25"/>
    <p:sldId id="282" r:id="rId26"/>
    <p:sldId id="284" r:id="rId27"/>
    <p:sldId id="283" r:id="rId28"/>
    <p:sldId id="290" r:id="rId29"/>
    <p:sldId id="288" r:id="rId30"/>
    <p:sldId id="263" r:id="rId31"/>
    <p:sldId id="261" r:id="rId32"/>
    <p:sldId id="289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CD93F-CA0E-49A0-9438-F32FC469DD9C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CFA0C-7FD9-48A9-BF3A-CCC1DE75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52A95-12A4-4F46-9984-97C8E3F2E331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C0F54-B9A5-4697-9F1C-B5E96E86F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C0F54-B9A5-4697-9F1C-B5E96E86F2A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C0F54-B9A5-4697-9F1C-B5E96E86F2A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D43-E026-4A90-855F-B241976366C9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5AD-B6EE-4D35-8298-ABAB1F230EF3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4C31-2B6E-4F60-8635-596F8C268E6B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91FF-ADAD-4FCA-9067-F411770A6492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08DD-C252-4877-AF6A-6CF059070C59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34B-E1CD-4529-86CD-7053E344508E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6098-033A-4C7A-81FC-EBEE2E4AA7AE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70A-E201-4B5A-8AF1-BB81A3398FAC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ED2A-1F66-44D6-9452-17D19D81BC5F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DDB1-2B16-48FE-9FD0-8B9C9434B060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5A6A-F69F-4550-8860-EEB9432169EB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3704-0D63-4354-9132-CCB032294E80}" type="datetime1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twiki.cern.ch/twiki/pub/AtlasPublic/TauPublicCollisionResults/TightSummary.ep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twiki.cern.ch/twiki/pub/AtlasPublic/TauPublicCollisionResults/TES_barrel_1prong_plot.ep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</a:rPr>
              <a:t>ATLAS overview &amp; recent results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QFTHEP'2011</a:t>
            </a:r>
          </a:p>
          <a:p>
            <a:r>
              <a:rPr lang="en-US" b="1" dirty="0" smtClean="0"/>
              <a:t>Sochi</a:t>
            </a:r>
          </a:p>
          <a:p>
            <a:endParaRPr lang="en-US" b="1" dirty="0" smtClean="0"/>
          </a:p>
          <a:p>
            <a:r>
              <a:rPr lang="en-US" sz="2100" b="1" dirty="0" err="1" smtClean="0"/>
              <a:t>A.Zaitsev</a:t>
            </a:r>
            <a:r>
              <a:rPr lang="en-US" sz="2100" b="1" dirty="0" smtClean="0"/>
              <a:t>, </a:t>
            </a:r>
            <a:r>
              <a:rPr lang="en-US" sz="2100" b="1" dirty="0" err="1" smtClean="0"/>
              <a:t>Protvino</a:t>
            </a:r>
            <a:endParaRPr lang="en-US" sz="2100" b="1" dirty="0" smtClean="0"/>
          </a:p>
          <a:p>
            <a:r>
              <a:rPr lang="en-US" sz="2100" b="1" dirty="0" smtClean="0"/>
              <a:t> for ATLAS collaboration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Inner detector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Tasks:</a:t>
            </a:r>
          </a:p>
          <a:p>
            <a:pPr lvl="1"/>
            <a:r>
              <a:rPr lang="en-US" sz="1600" dirty="0" smtClean="0"/>
              <a:t>Precision tracking with a hermitic silicon tracker covering over 5 units in eta</a:t>
            </a:r>
          </a:p>
          <a:p>
            <a:pPr lvl="1"/>
            <a:r>
              <a:rPr lang="en-US" sz="1600" dirty="0" smtClean="0"/>
              <a:t>Primary vertex reconstruction </a:t>
            </a:r>
          </a:p>
          <a:p>
            <a:pPr lvl="1"/>
            <a:r>
              <a:rPr lang="en-US" sz="1600" dirty="0" smtClean="0"/>
              <a:t> b-tagging</a:t>
            </a:r>
          </a:p>
          <a:p>
            <a:pPr lvl="1"/>
            <a:r>
              <a:rPr lang="en-US" sz="1600" dirty="0" smtClean="0"/>
              <a:t> reconstruction electrons and converted photons,</a:t>
            </a:r>
          </a:p>
          <a:p>
            <a:pPr lvl="1"/>
            <a:r>
              <a:rPr lang="en-US" sz="1600" dirty="0" smtClean="0"/>
              <a:t>electron identification with TRT</a:t>
            </a:r>
          </a:p>
          <a:p>
            <a:pPr lvl="1"/>
            <a:r>
              <a:rPr lang="en-US" sz="1600" dirty="0" smtClean="0"/>
              <a:t> tracking of </a:t>
            </a:r>
            <a:r>
              <a:rPr lang="en-US" sz="1600" dirty="0" err="1" smtClean="0"/>
              <a:t>muons</a:t>
            </a:r>
            <a:r>
              <a:rPr lang="en-US" sz="1600" dirty="0" smtClean="0"/>
              <a:t> combined with </a:t>
            </a:r>
            <a:r>
              <a:rPr lang="en-US" sz="1600" dirty="0" err="1" smtClean="0"/>
              <a:t>toroid</a:t>
            </a:r>
            <a:r>
              <a:rPr lang="en-US" sz="1600" dirty="0" smtClean="0"/>
              <a:t> </a:t>
            </a:r>
            <a:r>
              <a:rPr lang="en-US" sz="1600" dirty="0" err="1" smtClean="0"/>
              <a:t>Muon</a:t>
            </a:r>
            <a:r>
              <a:rPr lang="en-US" sz="1600" dirty="0" smtClean="0"/>
              <a:t> Spectrometer</a:t>
            </a:r>
          </a:p>
          <a:p>
            <a:pPr lvl="1"/>
            <a:r>
              <a:rPr lang="en-US" sz="1600" dirty="0" smtClean="0"/>
              <a:t> V0, b- and c-</a:t>
            </a:r>
            <a:r>
              <a:rPr lang="en-US" sz="1600" dirty="0" err="1" smtClean="0"/>
              <a:t>hadron</a:t>
            </a:r>
            <a:r>
              <a:rPr lang="en-US" sz="1600" dirty="0" smtClean="0"/>
              <a:t> reconstruction, ...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err="1" smtClean="0"/>
              <a:t>dE</a:t>
            </a:r>
            <a:r>
              <a:rPr lang="en-US" sz="1600" dirty="0" smtClean="0"/>
              <a:t>/</a:t>
            </a:r>
            <a:r>
              <a:rPr lang="en-US" sz="1600" dirty="0" err="1" smtClean="0"/>
              <a:t>dx</a:t>
            </a:r>
            <a:r>
              <a:rPr lang="en-US" sz="1600" dirty="0" smtClean="0"/>
              <a:t> from </a:t>
            </a:r>
            <a:r>
              <a:rPr lang="en-US" sz="1600" dirty="0" err="1" smtClean="0"/>
              <a:t>T.o.T</a:t>
            </a:r>
            <a:r>
              <a:rPr lang="en-US" sz="1600" dirty="0" smtClean="0"/>
              <a:t>. in Pixels and TRT</a:t>
            </a:r>
          </a:p>
          <a:p>
            <a:pPr lvl="1"/>
            <a:r>
              <a:rPr lang="en-US" sz="1600" dirty="0" smtClean="0"/>
              <a:t> fast tracking for high level trigger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811877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95800"/>
            <a:ext cx="3556381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ID Performance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124200" cy="39624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1800" b="1" dirty="0" smtClean="0"/>
              <a:t>Material studies</a:t>
            </a:r>
          </a:p>
          <a:p>
            <a:pPr lvl="1"/>
            <a:r>
              <a:rPr lang="en-US" sz="1600" dirty="0" smtClean="0"/>
              <a:t>γ-conversion</a:t>
            </a:r>
          </a:p>
          <a:p>
            <a:pPr lvl="1"/>
            <a:r>
              <a:rPr lang="en-US" sz="1600" dirty="0" err="1" smtClean="0"/>
              <a:t>hadronic</a:t>
            </a:r>
            <a:r>
              <a:rPr lang="en-US" sz="1600" dirty="0" smtClean="0"/>
              <a:t> interactions</a:t>
            </a:r>
          </a:p>
          <a:p>
            <a:r>
              <a:rPr lang="en-US" sz="1800" dirty="0" smtClean="0"/>
              <a:t>Very detailed description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Detector alignment</a:t>
            </a:r>
          </a:p>
          <a:p>
            <a:pPr lvl="1"/>
            <a:r>
              <a:rPr lang="en-US" sz="1600" dirty="0" smtClean="0"/>
              <a:t>small residual misalignment</a:t>
            </a:r>
          </a:p>
          <a:p>
            <a:pPr lvl="1"/>
            <a:r>
              <a:rPr lang="en-US" sz="1600" dirty="0" smtClean="0"/>
              <a:t>error scaling to allow for residual misalignments in  fit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143000"/>
            <a:ext cx="2930422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447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twiki.cern.ch/twiki/pub/AtlasPublic/InDetTrackingPerformanceApprovedPlots/Z_M_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81400"/>
            <a:ext cx="2924280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00800" y="5486400"/>
            <a:ext cx="251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Z → </a:t>
            </a:r>
            <a:r>
              <a:rPr lang="en-US" sz="1400" i="1" dirty="0" err="1" smtClean="0">
                <a:solidFill>
                  <a:srgbClr val="002060"/>
                </a:solidFill>
              </a:rPr>
              <a:t>μμ</a:t>
            </a:r>
            <a:r>
              <a:rPr lang="en-US" sz="1400" i="1" dirty="0" smtClean="0">
                <a:solidFill>
                  <a:srgbClr val="002060"/>
                </a:solidFill>
              </a:rPr>
              <a:t> from the Inner Detector track of the combined </a:t>
            </a:r>
            <a:r>
              <a:rPr lang="en-US" sz="1400" i="1" dirty="0" err="1" smtClean="0">
                <a:solidFill>
                  <a:srgbClr val="002060"/>
                </a:solidFill>
              </a:rPr>
              <a:t>muons</a:t>
            </a:r>
            <a:r>
              <a:rPr lang="en-US" sz="1400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MC: Ideal alignment </a:t>
            </a:r>
          </a:p>
          <a:p>
            <a:r>
              <a:rPr lang="en-US" sz="1400" i="1" dirty="0" smtClean="0"/>
              <a:t>Black</a:t>
            </a:r>
            <a:r>
              <a:rPr lang="en-US" sz="1400" i="1" dirty="0" smtClean="0">
                <a:solidFill>
                  <a:srgbClr val="002060"/>
                </a:solidFill>
              </a:rPr>
              <a:t>: spring 2011 alignment </a:t>
            </a:r>
          </a:p>
          <a:p>
            <a:r>
              <a:rPr lang="en-US" sz="1400" i="1" dirty="0" smtClean="0">
                <a:solidFill>
                  <a:srgbClr val="C00000"/>
                </a:solidFill>
              </a:rPr>
              <a:t>Red</a:t>
            </a:r>
            <a:r>
              <a:rPr lang="en-US" sz="1400" i="1" dirty="0" smtClean="0">
                <a:solidFill>
                  <a:srgbClr val="002060"/>
                </a:solidFill>
              </a:rPr>
              <a:t>:  updated alignment </a:t>
            </a:r>
            <a:endParaRPr lang="ru-RU" sz="1400" i="1" dirty="0">
              <a:solidFill>
                <a:srgbClr val="002060"/>
              </a:solidFill>
            </a:endParaRPr>
          </a:p>
        </p:txBody>
      </p:sp>
      <p:pic>
        <p:nvPicPr>
          <p:cNvPr id="20484" name="Picture 4" descr="SCTX_Oct2010Alignm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657600"/>
            <a:ext cx="2770908" cy="1981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86200" y="5715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Residuals of the SCT barrel modules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ID Performance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343400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        Reconstruction, </a:t>
            </a:r>
            <a:r>
              <a:rPr lang="en-US" sz="1600" b="1" dirty="0" err="1" smtClean="0"/>
              <a:t>p</a:t>
            </a:r>
            <a:r>
              <a:rPr lang="en-US" sz="1600" b="1" baseline="-25000" dirty="0" err="1" smtClean="0"/>
              <a:t>T</a:t>
            </a:r>
            <a:r>
              <a:rPr lang="en-US" sz="1600" b="1" dirty="0" smtClean="0"/>
              <a:t> resolution</a:t>
            </a:r>
          </a:p>
          <a:p>
            <a:pPr>
              <a:buNone/>
            </a:pPr>
            <a:r>
              <a:rPr lang="en-US" sz="1600" dirty="0" smtClean="0"/>
              <a:t>        The inner tracking system measures charged particle tracks at all  over the </a:t>
            </a:r>
            <a:r>
              <a:rPr lang="en-US" sz="1600" dirty="0" err="1" smtClean="0"/>
              <a:t>pseudorapidity</a:t>
            </a:r>
            <a:r>
              <a:rPr lang="en-US" sz="1600" dirty="0" smtClean="0"/>
              <a:t> region η &lt; 2.5 using the pixel, SCT and TRT detectors. A pattern recognition algorithm that starts with the silicon information and adds hits in the TRT. This “inside-out" tracking procedure selects track candidates with transverse </a:t>
            </a:r>
            <a:r>
              <a:rPr lang="en-US" sz="1600" dirty="0" err="1" smtClean="0"/>
              <a:t>momenta</a:t>
            </a:r>
            <a:r>
              <a:rPr lang="en-US" sz="1600" dirty="0" smtClean="0"/>
              <a:t> above 100 </a:t>
            </a:r>
            <a:r>
              <a:rPr lang="en-US" sz="1600" dirty="0" err="1" smtClean="0"/>
              <a:t>MeV</a:t>
            </a:r>
            <a:r>
              <a:rPr lang="en-US" sz="1600" dirty="0" smtClean="0"/>
              <a:t> .</a:t>
            </a:r>
          </a:p>
          <a:p>
            <a:pPr>
              <a:buNone/>
            </a:pPr>
            <a:r>
              <a:rPr lang="en-US" sz="1600" dirty="0" smtClean="0"/>
              <a:t>        One further step starts from the TRT and works inwards adding silicon hits as it progresses. In this second step, tracks from secondary interactions, such as photon conversions and long-lived </a:t>
            </a:r>
            <a:r>
              <a:rPr lang="en-US" sz="1600" dirty="0" err="1" smtClean="0"/>
              <a:t>hadron</a:t>
            </a:r>
            <a:r>
              <a:rPr lang="en-US" sz="1600" dirty="0" smtClean="0"/>
              <a:t> decays, with transverse </a:t>
            </a:r>
            <a:r>
              <a:rPr lang="en-US" sz="1600" dirty="0" err="1" smtClean="0"/>
              <a:t>momenta</a:t>
            </a:r>
            <a:r>
              <a:rPr lang="en-US" sz="1600" dirty="0" smtClean="0"/>
              <a:t> above 300 </a:t>
            </a:r>
            <a:r>
              <a:rPr lang="en-US" sz="1600" dirty="0" err="1" smtClean="0"/>
              <a:t>MeV</a:t>
            </a:r>
            <a:r>
              <a:rPr lang="en-US" sz="1600" dirty="0" smtClean="0"/>
              <a:t> are recovered.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267200"/>
            <a:ext cx="350620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124200" cy="310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ID Performance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19100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b="1" dirty="0" smtClean="0"/>
              <a:t>      </a:t>
            </a:r>
          </a:p>
          <a:p>
            <a:pPr>
              <a:buNone/>
            </a:pPr>
            <a:r>
              <a:rPr lang="en-US" sz="1900" b="1" dirty="0" smtClean="0"/>
              <a:t>      Particle identification</a:t>
            </a:r>
          </a:p>
          <a:p>
            <a:endParaRPr lang="en-US" sz="1900" b="1" dirty="0" smtClean="0"/>
          </a:p>
          <a:p>
            <a:r>
              <a:rPr lang="en-US" sz="1900" dirty="0" smtClean="0"/>
              <a:t>Energy loss in Pixel</a:t>
            </a:r>
          </a:p>
          <a:p>
            <a:endParaRPr lang="en-US" sz="1900" dirty="0" smtClean="0"/>
          </a:p>
          <a:p>
            <a:endParaRPr lang="en-US" sz="1900" dirty="0" smtClean="0"/>
          </a:p>
          <a:p>
            <a:r>
              <a:rPr lang="en-US" sz="1900" dirty="0" smtClean="0"/>
              <a:t>TRT High Threshold hit fraction provides electron/</a:t>
            </a:r>
            <a:r>
              <a:rPr lang="en-US" sz="1900" dirty="0" err="1" smtClean="0"/>
              <a:t>hadron</a:t>
            </a:r>
            <a:r>
              <a:rPr lang="en-US" sz="1900" dirty="0" smtClean="0"/>
              <a:t> discrimination over the momentum range between 1 and 150 </a:t>
            </a:r>
            <a:r>
              <a:rPr lang="en-US" sz="1900" dirty="0" err="1" smtClean="0"/>
              <a:t>GeV</a:t>
            </a:r>
            <a:r>
              <a:rPr lang="en-US" sz="1900" dirty="0" smtClean="0"/>
              <a:t>/c</a:t>
            </a:r>
          </a:p>
          <a:p>
            <a:endParaRPr lang="en-US" sz="1900" dirty="0" smtClean="0"/>
          </a:p>
          <a:p>
            <a:endParaRPr lang="en-US" sz="1900" dirty="0" smtClean="0"/>
          </a:p>
          <a:p>
            <a:r>
              <a:rPr lang="en-US" sz="1900" dirty="0" smtClean="0"/>
              <a:t>Time over Threshold (</a:t>
            </a:r>
            <a:r>
              <a:rPr lang="en-US" sz="1900" dirty="0" err="1" smtClean="0"/>
              <a:t>ToT</a:t>
            </a:r>
            <a:r>
              <a:rPr lang="en-US" sz="1900" dirty="0" smtClean="0"/>
              <a:t>) is sensitive to </a:t>
            </a:r>
            <a:r>
              <a:rPr lang="en-US" sz="1900" dirty="0" err="1" smtClean="0"/>
              <a:t>dE</a:t>
            </a:r>
            <a:r>
              <a:rPr lang="en-US" sz="1900" dirty="0" smtClean="0"/>
              <a:t>/</a:t>
            </a:r>
            <a:r>
              <a:rPr lang="en-US" sz="1900" dirty="0" err="1" smtClean="0"/>
              <a:t>dx</a:t>
            </a:r>
            <a:r>
              <a:rPr lang="en-US" sz="1900" dirty="0" smtClean="0"/>
              <a:t> of charged particle, allowing an independent method of particle identification.</a:t>
            </a:r>
          </a:p>
          <a:p>
            <a:endParaRPr lang="en-US" sz="19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159722"/>
            <a:ext cx="2514600" cy="169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1" y="3276600"/>
            <a:ext cx="26119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19200"/>
            <a:ext cx="2771775" cy="215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B-tagging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657600"/>
            <a:ext cx="3352800" cy="281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        </a:t>
            </a:r>
            <a:r>
              <a:rPr lang="en-US" sz="1600" i="1" dirty="0" smtClean="0">
                <a:solidFill>
                  <a:srgbClr val="002060"/>
                </a:solidFill>
              </a:rPr>
              <a:t>This jet has all the characteristics of a b-jet with a semi-</a:t>
            </a:r>
            <a:r>
              <a:rPr lang="en-US" sz="1600" i="1" dirty="0" err="1" smtClean="0">
                <a:solidFill>
                  <a:srgbClr val="002060"/>
                </a:solidFill>
              </a:rPr>
              <a:t>leptonic</a:t>
            </a:r>
            <a:r>
              <a:rPr lang="en-US" sz="1600" i="1" dirty="0" smtClean="0">
                <a:solidFill>
                  <a:srgbClr val="002060"/>
                </a:solidFill>
              </a:rPr>
              <a:t> decay (to a </a:t>
            </a:r>
            <a:r>
              <a:rPr lang="en-US" sz="1600" i="1" dirty="0" err="1" smtClean="0">
                <a:solidFill>
                  <a:srgbClr val="002060"/>
                </a:solidFill>
              </a:rPr>
              <a:t>muon</a:t>
            </a:r>
            <a:r>
              <a:rPr lang="en-US" sz="1600" i="1" dirty="0" smtClean="0">
                <a:solidFill>
                  <a:srgbClr val="002060"/>
                </a:solidFill>
              </a:rPr>
              <a:t>).</a:t>
            </a:r>
          </a:p>
          <a:p>
            <a:pPr>
              <a:buNone/>
            </a:pPr>
            <a:r>
              <a:rPr lang="en-US" sz="1600" i="1" dirty="0" smtClean="0">
                <a:solidFill>
                  <a:srgbClr val="002060"/>
                </a:solidFill>
              </a:rPr>
              <a:t>       </a:t>
            </a:r>
            <a:r>
              <a:rPr lang="en-US" sz="1600" i="1" dirty="0" err="1" smtClean="0">
                <a:solidFill>
                  <a:srgbClr val="002060"/>
                </a:solidFill>
              </a:rPr>
              <a:t>Muon</a:t>
            </a:r>
            <a:r>
              <a:rPr lang="en-US" sz="1600" i="1" dirty="0" smtClean="0">
                <a:solidFill>
                  <a:srgbClr val="002060"/>
                </a:solidFill>
              </a:rPr>
              <a:t> Tagger:</a:t>
            </a:r>
            <a:br>
              <a:rPr lang="en-US" sz="1600" i="1" dirty="0" smtClean="0">
                <a:solidFill>
                  <a:srgbClr val="002060"/>
                </a:solidFill>
              </a:rPr>
            </a:br>
            <a:r>
              <a:rPr lang="en-US" sz="1600" i="1" dirty="0" smtClean="0">
                <a:solidFill>
                  <a:srgbClr val="002060"/>
                </a:solidFill>
              </a:rPr>
              <a:t>A combined </a:t>
            </a:r>
            <a:r>
              <a:rPr lang="en-US" sz="1600" i="1" dirty="0" err="1" smtClean="0">
                <a:solidFill>
                  <a:srgbClr val="002060"/>
                </a:solidFill>
              </a:rPr>
              <a:t>muon</a:t>
            </a:r>
            <a:r>
              <a:rPr lang="en-US" sz="1600" i="1" dirty="0" smtClean="0">
                <a:solidFill>
                  <a:srgbClr val="002060"/>
                </a:solidFill>
              </a:rPr>
              <a:t> with the following properties: </a:t>
            </a:r>
          </a:p>
          <a:p>
            <a:pPr lvl="1">
              <a:lnSpc>
                <a:spcPct val="120000"/>
              </a:lnSpc>
            </a:pPr>
            <a:r>
              <a:rPr lang="en-US" sz="1200" i="1" dirty="0" err="1" smtClean="0">
                <a:solidFill>
                  <a:srgbClr val="002060"/>
                </a:solidFill>
              </a:rPr>
              <a:t>Muon</a:t>
            </a:r>
            <a:r>
              <a:rPr lang="en-US" sz="1200" i="1" dirty="0" smtClean="0">
                <a:solidFill>
                  <a:srgbClr val="002060"/>
                </a:solidFill>
              </a:rPr>
              <a:t> </a:t>
            </a:r>
            <a:r>
              <a:rPr lang="en-US" sz="1200" i="1" dirty="0" err="1" smtClean="0">
                <a:solidFill>
                  <a:srgbClr val="002060"/>
                </a:solidFill>
              </a:rPr>
              <a:t>pT</a:t>
            </a:r>
            <a:r>
              <a:rPr lang="en-US" sz="1200" i="1" dirty="0" smtClean="0">
                <a:solidFill>
                  <a:srgbClr val="002060"/>
                </a:solidFill>
              </a:rPr>
              <a:t> = 6 </a:t>
            </a:r>
            <a:r>
              <a:rPr lang="en-US" sz="1200" i="1" dirty="0" err="1" smtClean="0">
                <a:solidFill>
                  <a:srgbClr val="002060"/>
                </a:solidFill>
              </a:rPr>
              <a:t>GeV</a:t>
            </a:r>
            <a:endParaRPr lang="en-US" sz="1200" i="1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1200" i="1" dirty="0" err="1" smtClean="0">
                <a:solidFill>
                  <a:srgbClr val="002060"/>
                </a:solidFill>
              </a:rPr>
              <a:t>Muon</a:t>
            </a:r>
            <a:r>
              <a:rPr lang="en-US" sz="1200" i="1" dirty="0" smtClean="0">
                <a:solidFill>
                  <a:srgbClr val="002060"/>
                </a:solidFill>
              </a:rPr>
              <a:t> d0 = 610 microns</a:t>
            </a:r>
          </a:p>
          <a:p>
            <a:pPr lvl="1">
              <a:lnSpc>
                <a:spcPct val="120000"/>
              </a:lnSpc>
            </a:pPr>
            <a:r>
              <a:rPr lang="en-US" sz="1200" i="1" dirty="0" err="1" smtClean="0">
                <a:solidFill>
                  <a:srgbClr val="002060"/>
                </a:solidFill>
              </a:rPr>
              <a:t>Muon</a:t>
            </a:r>
            <a:r>
              <a:rPr lang="en-US" sz="1200" i="1" dirty="0" smtClean="0">
                <a:solidFill>
                  <a:srgbClr val="002060"/>
                </a:solidFill>
              </a:rPr>
              <a:t> d0/sigma(d0) = 15</a:t>
            </a:r>
          </a:p>
          <a:p>
            <a:pPr lvl="1">
              <a:lnSpc>
                <a:spcPct val="120000"/>
              </a:lnSpc>
            </a:pPr>
            <a:r>
              <a:rPr lang="en-US" sz="1200" i="1" dirty="0" smtClean="0">
                <a:solidFill>
                  <a:srgbClr val="002060"/>
                </a:solidFill>
              </a:rPr>
              <a:t>The </a:t>
            </a:r>
            <a:r>
              <a:rPr lang="en-US" sz="1200" i="1" dirty="0" err="1" smtClean="0">
                <a:solidFill>
                  <a:srgbClr val="002060"/>
                </a:solidFill>
              </a:rPr>
              <a:t>muon</a:t>
            </a:r>
            <a:r>
              <a:rPr lang="en-US" sz="1200" i="1" dirty="0" smtClean="0">
                <a:solidFill>
                  <a:srgbClr val="002060"/>
                </a:solidFill>
              </a:rPr>
              <a:t> is part of the secondary vertex.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00400"/>
            <a:ext cx="4754829" cy="321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762000"/>
            <a:ext cx="28191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297" y="762000"/>
            <a:ext cx="2908703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1524000"/>
            <a:ext cx="3124200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b-tag efficiency and </a:t>
            </a:r>
            <a:r>
              <a:rPr lang="en-US" sz="1600" dirty="0" err="1" smtClean="0"/>
              <a:t>mistag</a:t>
            </a:r>
            <a:r>
              <a:rPr lang="en-US" sz="1600" dirty="0" smtClean="0"/>
              <a:t> rate of b-tagging algorithms have been measured with a number of complementary methods using data from the ATLAS detector. Good consistency is observed between the results of all methods.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Jet reconstruction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/>
              <a:t>Anti-</a:t>
            </a:r>
            <a:r>
              <a:rPr lang="en-US" sz="2000" b="1" dirty="0" err="1" smtClean="0"/>
              <a:t>kT</a:t>
            </a:r>
            <a:r>
              <a:rPr lang="en-US" sz="2000" b="1" dirty="0" smtClean="0"/>
              <a:t> algorithm </a:t>
            </a:r>
            <a:r>
              <a:rPr lang="en-US" sz="2000" dirty="0" smtClean="0"/>
              <a:t>with resolution parameter R=0.4 – 1.2</a:t>
            </a:r>
          </a:p>
          <a:p>
            <a:pPr lvl="1"/>
            <a:r>
              <a:rPr lang="en-US" sz="1600" dirty="0" smtClean="0"/>
              <a:t>reconstruct jets with simple cone-like geometrical shape from calorimeter clusters or charged particle tracks</a:t>
            </a:r>
          </a:p>
          <a:p>
            <a:pPr lvl="1"/>
            <a:r>
              <a:rPr lang="en-US" sz="1600" dirty="0" smtClean="0"/>
              <a:t> Infrared and co-linear safe</a:t>
            </a:r>
          </a:p>
          <a:p>
            <a:r>
              <a:rPr lang="en-US" sz="2000" dirty="0" smtClean="0"/>
              <a:t>Due to the non-compensating nature of the calorimeter, signal losses due to noise thresholds and in dead material the jet energy needs to be calibrated. </a:t>
            </a:r>
          </a:p>
          <a:p>
            <a:r>
              <a:rPr lang="en-US" sz="2000" b="1" dirty="0" smtClean="0"/>
              <a:t>Jet energy calibration </a:t>
            </a:r>
            <a:r>
              <a:rPr lang="en-US" sz="2000" dirty="0" smtClean="0"/>
              <a:t>is validated in-situ by: </a:t>
            </a:r>
          </a:p>
          <a:p>
            <a:pPr lvl="1"/>
            <a:r>
              <a:rPr lang="en-US" sz="1600" dirty="0" smtClean="0"/>
              <a:t>direct transverse momentum balance between a jet and a photon</a:t>
            </a:r>
          </a:p>
          <a:p>
            <a:pPr lvl="1"/>
            <a:r>
              <a:rPr lang="en-US" sz="1600" dirty="0" smtClean="0"/>
              <a:t>photon balance using the missing transverse momentum projection</a:t>
            </a:r>
          </a:p>
          <a:p>
            <a:pPr lvl="1"/>
            <a:r>
              <a:rPr lang="en-US" sz="1600" dirty="0" smtClean="0"/>
              <a:t>response to single isolated hadrons</a:t>
            </a:r>
          </a:p>
          <a:p>
            <a:pPr lvl="1"/>
            <a:r>
              <a:rPr lang="en-US" sz="1600" dirty="0" smtClean="0"/>
              <a:t>multi-jet balance technique</a:t>
            </a:r>
          </a:p>
          <a:p>
            <a:r>
              <a:rPr lang="en-US" sz="1800" dirty="0" smtClean="0"/>
              <a:t>For jet transverse </a:t>
            </a:r>
            <a:r>
              <a:rPr lang="en-US" sz="1800" dirty="0" err="1" smtClean="0"/>
              <a:t>momenta</a:t>
            </a:r>
            <a:r>
              <a:rPr lang="en-US" sz="1800" dirty="0" smtClean="0"/>
              <a:t> between 60 and 800 </a:t>
            </a:r>
            <a:r>
              <a:rPr lang="en-US" sz="1800" dirty="0" err="1" smtClean="0"/>
              <a:t>GeV</a:t>
            </a:r>
            <a:r>
              <a:rPr lang="en-US" sz="1800" dirty="0" smtClean="0"/>
              <a:t> the uncertainty is below 2.5%.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2638425" cy="255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3429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Jet response as determined by the direct </a:t>
            </a:r>
            <a:r>
              <a:rPr lang="en-US" sz="1400" i="1" dirty="0" err="1" smtClean="0">
                <a:solidFill>
                  <a:srgbClr val="002060"/>
                </a:solidFill>
              </a:rPr>
              <a:t>p</a:t>
            </a:r>
            <a:r>
              <a:rPr lang="en-US" sz="1400" i="1" baseline="30000" dirty="0" err="1" smtClean="0">
                <a:solidFill>
                  <a:srgbClr val="002060"/>
                </a:solidFill>
              </a:rPr>
              <a:t>T</a:t>
            </a:r>
            <a:r>
              <a:rPr lang="en-US" sz="1400" i="1" dirty="0" smtClean="0">
                <a:solidFill>
                  <a:srgbClr val="002060"/>
                </a:solidFill>
              </a:rPr>
              <a:t> balance technique</a:t>
            </a:r>
            <a:endParaRPr lang="ru-RU" sz="1400" i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130" y="4114800"/>
            <a:ext cx="2622333" cy="183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05400" y="5943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Jet energy scale uncertainty as a function of p </a:t>
            </a:r>
            <a:r>
              <a:rPr lang="en-US" sz="1400" i="1" baseline="30000" dirty="0" smtClean="0">
                <a:solidFill>
                  <a:srgbClr val="002060"/>
                </a:solidFill>
              </a:rPr>
              <a:t>jet</a:t>
            </a:r>
            <a:r>
              <a:rPr lang="de-DE" sz="1400" i="1" baseline="-25000" dirty="0" smtClean="0">
                <a:solidFill>
                  <a:srgbClr val="002060"/>
                </a:solidFill>
              </a:rPr>
              <a:t>T</a:t>
            </a:r>
            <a:r>
              <a:rPr lang="de-DE" sz="1400" i="1" dirty="0" smtClean="0">
                <a:solidFill>
                  <a:srgbClr val="002060"/>
                </a:solidFill>
              </a:rPr>
              <a:t> in 0 ≤ |</a:t>
            </a:r>
            <a:r>
              <a:rPr lang="el-GR" sz="1400" i="1" dirty="0" smtClean="0">
                <a:solidFill>
                  <a:srgbClr val="002060"/>
                </a:solidFill>
              </a:rPr>
              <a:t>η</a:t>
            </a:r>
            <a:r>
              <a:rPr lang="de-DE" sz="1400" i="1" dirty="0" smtClean="0">
                <a:solidFill>
                  <a:srgbClr val="002060"/>
                </a:solidFill>
              </a:rPr>
              <a:t>| &lt; 1.2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Jet </a:t>
            </a:r>
            <a:r>
              <a:rPr lang="en-US" sz="3200" i="1" dirty="0" err="1" smtClean="0">
                <a:solidFill>
                  <a:srgbClr val="0070C0"/>
                </a:solidFill>
              </a:rPr>
              <a:t>p</a:t>
            </a:r>
            <a:r>
              <a:rPr lang="en-US" sz="3200" i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sz="3200" i="1" dirty="0" smtClean="0">
                <a:solidFill>
                  <a:srgbClr val="0070C0"/>
                </a:solidFill>
              </a:rPr>
              <a:t> resolution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429000"/>
            <a:ext cx="3352800" cy="137160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dirty="0" smtClean="0"/>
              <a:t>       </a:t>
            </a:r>
            <a:r>
              <a:rPr lang="en-US" sz="1900" dirty="0" smtClean="0"/>
              <a:t>Jet </a:t>
            </a:r>
            <a:r>
              <a:rPr lang="en-US" sz="1900" dirty="0" err="1" smtClean="0"/>
              <a:t>p</a:t>
            </a:r>
            <a:r>
              <a:rPr lang="en-US" sz="1900" baseline="-25000" dirty="0" err="1" smtClean="0"/>
              <a:t>T</a:t>
            </a:r>
            <a:r>
              <a:rPr lang="en-US" sz="1900" dirty="0" smtClean="0"/>
              <a:t> resolution for QCD jets was measured by Jet </a:t>
            </a:r>
            <a:r>
              <a:rPr lang="en-US" sz="1900" dirty="0" err="1" smtClean="0"/>
              <a:t>p</a:t>
            </a:r>
            <a:r>
              <a:rPr lang="en-US" sz="1900" baseline="-25000" dirty="0" err="1" smtClean="0"/>
              <a:t>T</a:t>
            </a:r>
            <a:r>
              <a:rPr lang="en-US" sz="1900" dirty="0" smtClean="0"/>
              <a:t> balance method.</a:t>
            </a:r>
          </a:p>
          <a:p>
            <a:pPr>
              <a:buNone/>
            </a:pPr>
            <a:r>
              <a:rPr lang="en-US" sz="1900" dirty="0" smtClean="0"/>
              <a:t>        For </a:t>
            </a:r>
            <a:r>
              <a:rPr lang="en-US" sz="1900" dirty="0" err="1" smtClean="0"/>
              <a:t>p</a:t>
            </a:r>
            <a:r>
              <a:rPr lang="en-US" sz="1900" baseline="-25000" dirty="0" err="1" smtClean="0"/>
              <a:t>T</a:t>
            </a:r>
            <a:r>
              <a:rPr lang="en-US" sz="1900" dirty="0" smtClean="0"/>
              <a:t> ~ 1 </a:t>
            </a:r>
            <a:r>
              <a:rPr lang="en-US" sz="1900" dirty="0" err="1" smtClean="0"/>
              <a:t>TeV</a:t>
            </a:r>
            <a:r>
              <a:rPr lang="en-US" sz="1900" dirty="0" smtClean="0"/>
              <a:t>   </a:t>
            </a:r>
          </a:p>
          <a:p>
            <a:pPr>
              <a:buNone/>
            </a:pPr>
            <a:r>
              <a:rPr lang="en-US" sz="1900" dirty="0" smtClean="0"/>
              <a:t>       </a:t>
            </a:r>
            <a:r>
              <a:rPr lang="el-GR" sz="1900" dirty="0" smtClean="0"/>
              <a:t>σ</a:t>
            </a:r>
            <a:r>
              <a:rPr lang="en-US" sz="1900" dirty="0" smtClean="0"/>
              <a:t>(</a:t>
            </a:r>
            <a:r>
              <a:rPr lang="en-US" sz="1900" dirty="0" err="1" smtClean="0"/>
              <a:t>p</a:t>
            </a:r>
            <a:r>
              <a:rPr lang="en-US" sz="1900" baseline="-25000" dirty="0" err="1" smtClean="0"/>
              <a:t>T</a:t>
            </a:r>
            <a:r>
              <a:rPr lang="en-US" sz="1900" dirty="0" smtClean="0"/>
              <a:t> )/ </a:t>
            </a:r>
            <a:r>
              <a:rPr lang="en-US" sz="1900" dirty="0" err="1" smtClean="0"/>
              <a:t>p</a:t>
            </a:r>
            <a:r>
              <a:rPr lang="en-US" sz="1900" baseline="-25000" dirty="0" err="1" smtClean="0"/>
              <a:t>T</a:t>
            </a:r>
            <a:r>
              <a:rPr lang="en-US" sz="1900" dirty="0" smtClean="0"/>
              <a:t> = 6%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2971800" cy="298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47815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5791200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Fractional jet energy resolution as a function of the average jet transverse </a:t>
            </a:r>
            <a:r>
              <a:rPr lang="en-US" sz="1400" i="1" dirty="0" err="1" smtClean="0">
                <a:solidFill>
                  <a:srgbClr val="002060"/>
                </a:solidFill>
              </a:rPr>
              <a:t>momenta</a:t>
            </a:r>
            <a:r>
              <a:rPr lang="en-US" sz="1400" i="1" dirty="0" smtClean="0">
                <a:solidFill>
                  <a:srgbClr val="002060"/>
                </a:solidFill>
              </a:rPr>
              <a:t> for events with two jet in the same rapidity bin for EM+JES calibration with 2011 (red) and 2011 (black) data.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676400"/>
            <a:ext cx="3048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Corrections for jet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offset   </a:t>
            </a:r>
          </a:p>
          <a:p>
            <a:r>
              <a:rPr lang="en-US" dirty="0" smtClean="0"/>
              <a:t>   from pile-up is about           </a:t>
            </a:r>
          </a:p>
          <a:p>
            <a:r>
              <a:rPr lang="en-US" dirty="0" smtClean="0"/>
              <a:t>   0.5 </a:t>
            </a:r>
            <a:r>
              <a:rPr lang="en-US" dirty="0" err="1" smtClean="0"/>
              <a:t>GeV</a:t>
            </a:r>
            <a:r>
              <a:rPr lang="en-US" dirty="0" smtClean="0"/>
              <a:t>/additional vertex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>
                <a:solidFill>
                  <a:srgbClr val="0070C0"/>
                </a:solidFill>
              </a:rPr>
              <a:t>E</a:t>
            </a:r>
            <a:r>
              <a:rPr lang="en-US" sz="3200" i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sz="3200" i="1" baseline="30000" dirty="0" err="1" smtClean="0">
                <a:solidFill>
                  <a:srgbClr val="0070C0"/>
                </a:solidFill>
              </a:rPr>
              <a:t>miss</a:t>
            </a:r>
            <a:r>
              <a:rPr lang="en-US" sz="3200" i="1" baseline="30000" dirty="0" smtClean="0">
                <a:solidFill>
                  <a:srgbClr val="0070C0"/>
                </a:solidFill>
              </a:rPr>
              <a:t> 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352800" cy="3048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1800" dirty="0" err="1" smtClean="0"/>
              <a:t>E</a:t>
            </a:r>
            <a:r>
              <a:rPr lang="en-US" sz="1800" baseline="-25000" dirty="0" err="1" smtClean="0"/>
              <a:t>x</a:t>
            </a:r>
            <a:r>
              <a:rPr lang="en-US" sz="1800" baseline="30000" dirty="0" err="1" smtClean="0"/>
              <a:t>miss</a:t>
            </a:r>
            <a:r>
              <a:rPr lang="en-US" sz="1800" dirty="0" smtClean="0"/>
              <a:t> and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y</a:t>
            </a:r>
            <a:r>
              <a:rPr lang="en-US" sz="1800" baseline="30000" dirty="0" err="1" smtClean="0"/>
              <a:t>miss</a:t>
            </a:r>
            <a:r>
              <a:rPr lang="en-US" sz="1800" dirty="0" smtClean="0"/>
              <a:t>  resolution as a function of the total transverse energy was measured in </a:t>
            </a:r>
            <a:r>
              <a:rPr lang="en-US" sz="1800" dirty="0" err="1" smtClean="0"/>
              <a:t>minibias</a:t>
            </a:r>
            <a:r>
              <a:rPr lang="en-US" sz="1800" dirty="0" smtClean="0"/>
              <a:t> events as well as in the events with W(l</a:t>
            </a:r>
            <a:r>
              <a:rPr lang="el-GR" sz="1800" dirty="0" smtClean="0"/>
              <a:t>ν</a:t>
            </a:r>
            <a:r>
              <a:rPr lang="en-US" sz="1800" dirty="0" smtClean="0"/>
              <a:t>) or Z(</a:t>
            </a:r>
            <a:r>
              <a:rPr lang="en-US" sz="1800" dirty="0" err="1" smtClean="0"/>
              <a:t>ll</a:t>
            </a:r>
            <a:r>
              <a:rPr lang="en-US" sz="1800" dirty="0" smtClean="0"/>
              <a:t>).</a:t>
            </a:r>
          </a:p>
          <a:p>
            <a:endParaRPr lang="en-US" sz="1800" dirty="0" smtClean="0"/>
          </a:p>
          <a:p>
            <a:r>
              <a:rPr lang="en-US" sz="1800" dirty="0" smtClean="0"/>
              <a:t>It follows simple low </a:t>
            </a:r>
          </a:p>
          <a:p>
            <a:pPr>
              <a:buNone/>
            </a:pPr>
            <a:r>
              <a:rPr lang="el-GR" sz="1800" dirty="0" smtClean="0"/>
              <a:t>σ</a:t>
            </a:r>
            <a:r>
              <a:rPr lang="en-US" sz="1800" dirty="0" smtClean="0"/>
              <a:t>(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x</a:t>
            </a:r>
            <a:r>
              <a:rPr lang="en-US" sz="1800" baseline="30000" dirty="0" err="1" smtClean="0"/>
              <a:t>miss</a:t>
            </a:r>
            <a:r>
              <a:rPr lang="en-US" sz="1800" dirty="0" smtClean="0"/>
              <a:t> ) = </a:t>
            </a:r>
            <a:r>
              <a:rPr lang="el-GR" sz="1800" dirty="0" smtClean="0"/>
              <a:t>σ</a:t>
            </a:r>
            <a:r>
              <a:rPr lang="en-US" sz="1800" dirty="0" smtClean="0"/>
              <a:t>(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y</a:t>
            </a:r>
            <a:r>
              <a:rPr lang="en-US" sz="1800" baseline="30000" dirty="0" err="1" smtClean="0"/>
              <a:t>miss</a:t>
            </a:r>
            <a:r>
              <a:rPr lang="en-US" sz="1800" dirty="0" smtClean="0"/>
              <a:t> ) = 0.45 √ </a:t>
            </a:r>
            <a:r>
              <a:rPr lang="el-GR" sz="1800" dirty="0" smtClean="0"/>
              <a:t>Σ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T</a:t>
            </a:r>
            <a:r>
              <a:rPr lang="en-US" sz="1800" baseline="30000" dirty="0" err="1" smtClean="0"/>
              <a:t>miss</a:t>
            </a:r>
            <a:r>
              <a:rPr lang="en-US" sz="1800" dirty="0" smtClean="0"/>
              <a:t> </a:t>
            </a:r>
            <a:endParaRPr lang="ru-RU" sz="1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267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Tau-lepton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1600" b="1" dirty="0" smtClean="0"/>
              <a:t>Tau leptons are recognized </a:t>
            </a:r>
            <a:r>
              <a:rPr lang="en-US" sz="1600" dirty="0" smtClean="0"/>
              <a:t>in the ATLAS detector via their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decays.</a:t>
            </a:r>
          </a:p>
          <a:p>
            <a:r>
              <a:rPr lang="en-US" sz="1600" dirty="0" smtClean="0"/>
              <a:t> Tau leptons versus QCD jets:</a:t>
            </a:r>
          </a:p>
          <a:p>
            <a:pPr lvl="1"/>
            <a:r>
              <a:rPr lang="en-US" sz="1200" dirty="0" smtClean="0"/>
              <a:t>number of final state particles</a:t>
            </a:r>
          </a:p>
          <a:p>
            <a:pPr lvl="1"/>
            <a:r>
              <a:rPr lang="en-US" sz="1200" dirty="0" smtClean="0"/>
              <a:t> width of the energy depositions in the calorimeter</a:t>
            </a:r>
          </a:p>
          <a:p>
            <a:pPr lvl="1"/>
            <a:r>
              <a:rPr lang="en-US" sz="1200" dirty="0" smtClean="0"/>
              <a:t> displacement of the secondary vertex </a:t>
            </a:r>
          </a:p>
          <a:p>
            <a:pPr lvl="1"/>
            <a:r>
              <a:rPr lang="en-US" sz="1200" dirty="0" smtClean="0"/>
              <a:t> small invariant mass</a:t>
            </a:r>
          </a:p>
          <a:p>
            <a:pPr lvl="1"/>
            <a:endParaRPr lang="en-US" sz="1200" dirty="0" smtClean="0"/>
          </a:p>
          <a:p>
            <a:r>
              <a:rPr lang="en-US" sz="1600" dirty="0" smtClean="0"/>
              <a:t>The tau identification efficiency has been measured in data using W→</a:t>
            </a:r>
            <a:r>
              <a:rPr lang="el-GR" sz="1600" dirty="0" smtClean="0"/>
              <a:t>τν </a:t>
            </a:r>
            <a:r>
              <a:rPr lang="en-US" sz="1600" dirty="0" smtClean="0"/>
              <a:t>and Z →</a:t>
            </a:r>
            <a:r>
              <a:rPr lang="el-GR" sz="1600" dirty="0" smtClean="0"/>
              <a:t>ττ</a:t>
            </a:r>
            <a:r>
              <a:rPr lang="en-US" sz="1600" dirty="0" smtClean="0"/>
              <a:t> events</a:t>
            </a:r>
          </a:p>
          <a:p>
            <a:endParaRPr lang="en-US" sz="1600" dirty="0" smtClean="0"/>
          </a:p>
          <a:p>
            <a:r>
              <a:rPr lang="en-US" sz="1600" b="1" dirty="0" smtClean="0"/>
              <a:t>The tau energy scale </a:t>
            </a:r>
            <a:r>
              <a:rPr lang="en-US" sz="1600" dirty="0" smtClean="0"/>
              <a:t>is obtained from the measured transverse momentum by scaling it to its expected value from Monte Carlo simulation of tau decays.</a:t>
            </a:r>
          </a:p>
          <a:p>
            <a:r>
              <a:rPr lang="en-US" sz="1600" dirty="0" smtClean="0"/>
              <a:t>Systematic uncertainty on the tau energy scale ~2%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1981200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Inverse background efficiency (in </a:t>
            </a:r>
            <a:r>
              <a:rPr lang="en-US" sz="1400" i="1" dirty="0" err="1" smtClean="0">
                <a:solidFill>
                  <a:srgbClr val="002060"/>
                </a:solidFill>
              </a:rPr>
              <a:t>dijet</a:t>
            </a:r>
            <a:r>
              <a:rPr lang="en-US" sz="1400" i="1" dirty="0" smtClean="0">
                <a:solidFill>
                  <a:srgbClr val="002060"/>
                </a:solidFill>
              </a:rPr>
              <a:t> data) versus signal efficiency (in W-&gt;</a:t>
            </a:r>
            <a:r>
              <a:rPr lang="en-US" sz="1400" i="1" dirty="0" err="1" smtClean="0">
                <a:solidFill>
                  <a:srgbClr val="002060"/>
                </a:solidFill>
              </a:rPr>
              <a:t>τν</a:t>
            </a:r>
            <a:r>
              <a:rPr lang="en-US" sz="1400" i="1" dirty="0" smtClean="0">
                <a:solidFill>
                  <a:srgbClr val="002060"/>
                </a:solidFill>
              </a:rPr>
              <a:t> and Z-&gt;</a:t>
            </a:r>
            <a:r>
              <a:rPr lang="en-US" sz="1400" i="1" dirty="0" err="1" smtClean="0">
                <a:solidFill>
                  <a:srgbClr val="002060"/>
                </a:solidFill>
              </a:rPr>
              <a:t>ττ</a:t>
            </a:r>
            <a:r>
              <a:rPr lang="en-US" sz="1400" i="1" dirty="0" smtClean="0">
                <a:solidFill>
                  <a:srgbClr val="002060"/>
                </a:solidFill>
              </a:rPr>
              <a:t> Monte Carlo samples)</a:t>
            </a:r>
            <a:endParaRPr lang="ru-RU" sz="1400" i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Summary pl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19400"/>
            <a:ext cx="2057400" cy="1950416"/>
          </a:xfrm>
          <a:prstGeom prst="rect">
            <a:avLst/>
          </a:prstGeom>
          <a:noFill/>
        </p:spPr>
      </p:pic>
      <p:pic>
        <p:nvPicPr>
          <p:cNvPr id="2054" name="Picture 6" descr="Energy scale systematic uncertainti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724400"/>
            <a:ext cx="2857500" cy="1933576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45038"/>
            <a:ext cx="2667000" cy="19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4724400" y="3962400"/>
            <a:ext cx="1295400" cy="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24400" y="5562600"/>
            <a:ext cx="1066800" cy="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e/</a:t>
            </a:r>
            <a:r>
              <a:rPr lang="el-GR" sz="3200" i="1" dirty="0" smtClean="0">
                <a:solidFill>
                  <a:srgbClr val="0070C0"/>
                </a:solidFill>
              </a:rPr>
              <a:t>γ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35052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        Electron identification</a:t>
            </a:r>
          </a:p>
          <a:p>
            <a:r>
              <a:rPr lang="en-US" sz="1600" dirty="0" smtClean="0"/>
              <a:t>Three reference sets of requirements  provide progressively stronger jet rejection :</a:t>
            </a:r>
          </a:p>
          <a:p>
            <a:r>
              <a:rPr lang="en-US" sz="1600" dirty="0" smtClean="0"/>
              <a:t> Loose:  shower shape in the second layer of the EM calorimeter and energy leakage into the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calorimeters. </a:t>
            </a:r>
          </a:p>
          <a:p>
            <a:r>
              <a:rPr lang="en-US" sz="1600" dirty="0" smtClean="0"/>
              <a:t> Medium: the energy deposit patterns in the first layer , track quality variables, distance to the primary vertex and a cluster-track matching </a:t>
            </a:r>
          </a:p>
          <a:p>
            <a:r>
              <a:rPr lang="en-US" sz="1600" dirty="0" smtClean="0"/>
              <a:t>Tight:  the ratio of cluster energy to track momentum, the number of hits in the TRT,  the ratio of high-threshold hits to the total number of hits in the TRT, at least one hit in the first layer.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00400"/>
            <a:ext cx="35242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33400"/>
            <a:ext cx="3505200" cy="25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257800"/>
            <a:ext cx="46482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MC efficiency and resolution agreed with data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Scope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1600200"/>
            <a:ext cx="3886200" cy="452596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1800" b="1" dirty="0" smtClean="0"/>
              <a:t>The ATLAS detector</a:t>
            </a:r>
          </a:p>
          <a:p>
            <a:r>
              <a:rPr lang="en-US" sz="1800" b="1" dirty="0" smtClean="0"/>
              <a:t>Combined performance</a:t>
            </a:r>
          </a:p>
          <a:p>
            <a:pPr lvl="1"/>
            <a:r>
              <a:rPr lang="en-US" sz="1400" b="1" dirty="0" smtClean="0"/>
              <a:t>Tracking</a:t>
            </a:r>
          </a:p>
          <a:p>
            <a:pPr lvl="1"/>
            <a:r>
              <a:rPr lang="en-US" sz="1400" b="1" dirty="0" smtClean="0"/>
              <a:t>Flavor Tagging</a:t>
            </a:r>
          </a:p>
          <a:p>
            <a:pPr lvl="1"/>
            <a:r>
              <a:rPr lang="en-US" sz="1400" b="1" dirty="0" smtClean="0"/>
              <a:t>Jet/</a:t>
            </a:r>
            <a:r>
              <a:rPr lang="en-US" sz="1400" b="1" dirty="0" err="1" smtClean="0"/>
              <a:t>EtMiss</a:t>
            </a:r>
            <a:endParaRPr lang="en-US" sz="1400" b="1" dirty="0" smtClean="0"/>
          </a:p>
          <a:p>
            <a:pPr lvl="1"/>
            <a:r>
              <a:rPr lang="en-US" sz="1400" b="1" dirty="0" smtClean="0"/>
              <a:t>Tau</a:t>
            </a:r>
          </a:p>
          <a:p>
            <a:pPr lvl="1"/>
            <a:r>
              <a:rPr lang="en-US" sz="1400" b="1" dirty="0" err="1" smtClean="0"/>
              <a:t>Muon</a:t>
            </a:r>
            <a:r>
              <a:rPr lang="en-US" sz="1400" b="1" dirty="0" smtClean="0"/>
              <a:t> combined</a:t>
            </a:r>
          </a:p>
          <a:p>
            <a:pPr lvl="1"/>
            <a:r>
              <a:rPr lang="en-US" sz="1400" b="1" dirty="0" smtClean="0"/>
              <a:t>e/gamma</a:t>
            </a:r>
          </a:p>
          <a:p>
            <a:r>
              <a:rPr lang="en-US" sz="1800" b="1" dirty="0" smtClean="0"/>
              <a:t>Results</a:t>
            </a:r>
          </a:p>
          <a:p>
            <a:pPr lvl="1"/>
            <a:r>
              <a:rPr lang="en-US" sz="1400" b="1" dirty="0" smtClean="0"/>
              <a:t>Standard Model → </a:t>
            </a:r>
            <a:r>
              <a:rPr lang="en-US" sz="1400" b="1" dirty="0" err="1" smtClean="0"/>
              <a:t>Pavel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Jes</a:t>
            </a:r>
            <a:endParaRPr lang="en-US" sz="1400" b="1" dirty="0" smtClean="0"/>
          </a:p>
          <a:p>
            <a:pPr lvl="1"/>
            <a:r>
              <a:rPr lang="en-US" sz="1400" b="1" dirty="0" smtClean="0"/>
              <a:t>Higgs → </a:t>
            </a:r>
            <a:r>
              <a:rPr lang="en-US" sz="1400" b="1" dirty="0" err="1" smtClean="0"/>
              <a:t>Henso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Abreu</a:t>
            </a:r>
            <a:endParaRPr lang="en-US" sz="1400" b="1" dirty="0" smtClean="0"/>
          </a:p>
          <a:p>
            <a:pPr lvl="1"/>
            <a:r>
              <a:rPr lang="en-US" sz="1400" b="1" dirty="0" err="1" smtClean="0"/>
              <a:t>Supersymmetry</a:t>
            </a:r>
            <a:r>
              <a:rPr lang="en-US" sz="1400" b="1" dirty="0" smtClean="0"/>
              <a:t> → </a:t>
            </a:r>
            <a:r>
              <a:rPr lang="en-US" sz="1400" b="1" dirty="0" err="1" smtClean="0"/>
              <a:t>Alexey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Myagkov</a:t>
            </a:r>
            <a:endParaRPr lang="en-US" sz="1400" b="1" dirty="0" smtClean="0"/>
          </a:p>
          <a:p>
            <a:pPr lvl="1"/>
            <a:r>
              <a:rPr lang="en-US" sz="1400" b="1" dirty="0" smtClean="0"/>
              <a:t>Exotics → </a:t>
            </a:r>
            <a:r>
              <a:rPr lang="en-US" sz="1400" b="1" dirty="0" err="1" smtClean="0"/>
              <a:t>Alexey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Myagkov</a:t>
            </a:r>
            <a:endParaRPr lang="en-US" sz="1400" b="1" dirty="0" smtClean="0"/>
          </a:p>
          <a:p>
            <a:pPr lvl="1"/>
            <a:r>
              <a:rPr lang="en-US" sz="1400" b="1" dirty="0" smtClean="0"/>
              <a:t>Top Physics</a:t>
            </a:r>
          </a:p>
          <a:p>
            <a:pPr lvl="1"/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B Physics</a:t>
            </a:r>
          </a:p>
          <a:p>
            <a:pPr lvl="1"/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Heavy Ions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Photon identification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133600" cy="1752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loose and tight</a:t>
            </a:r>
          </a:p>
          <a:p>
            <a:pPr>
              <a:buNone/>
            </a:pPr>
            <a:r>
              <a:rPr lang="en-US" sz="1800" dirty="0" smtClean="0"/>
              <a:t>selections optimized</a:t>
            </a:r>
          </a:p>
          <a:p>
            <a:pPr>
              <a:buNone/>
            </a:pPr>
            <a:r>
              <a:rPr lang="en-US" sz="1800" dirty="0" smtClean="0"/>
              <a:t>separately for</a:t>
            </a:r>
          </a:p>
          <a:p>
            <a:pPr>
              <a:buNone/>
            </a:pPr>
            <a:r>
              <a:rPr lang="en-US" sz="1800" dirty="0" smtClean="0"/>
              <a:t>unconverted and</a:t>
            </a:r>
          </a:p>
          <a:p>
            <a:pPr>
              <a:buNone/>
            </a:pPr>
            <a:r>
              <a:rPr lang="en-US" sz="1800" dirty="0" smtClean="0"/>
              <a:t>converted </a:t>
            </a:r>
            <a:r>
              <a:rPr lang="el-GR" sz="1800" dirty="0" smtClean="0"/>
              <a:t>γ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48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21336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29200" y="457200"/>
            <a:ext cx="127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ϒ </a:t>
            </a:r>
            <a:r>
              <a:rPr lang="en-US" dirty="0" smtClean="0">
                <a:solidFill>
                  <a:schemeClr val="bg1"/>
                </a:solidFill>
              </a:rPr>
              <a:t>candidate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34200" y="381000"/>
            <a:ext cx="134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</a:t>
            </a:r>
            <a:r>
              <a:rPr lang="el-GR" baseline="30000" dirty="0" smtClean="0">
                <a:solidFill>
                  <a:schemeClr val="bg1"/>
                </a:solidFill>
              </a:rPr>
              <a:t>0 </a:t>
            </a:r>
            <a:r>
              <a:rPr lang="en-US" dirty="0" smtClean="0">
                <a:solidFill>
                  <a:schemeClr val="bg1"/>
                </a:solidFill>
              </a:rPr>
              <a:t>candidate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2209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M.Delmastro</a:t>
            </a:r>
            <a:endParaRPr lang="ru-RU" sz="1200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590800"/>
            <a:ext cx="3214104" cy="23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1012" y="2667000"/>
            <a:ext cx="3162988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62400" y="48768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Examples of discriminating shower shape variables</a:t>
            </a:r>
          </a:p>
          <a:p>
            <a:pPr marL="342900" indent="-342900">
              <a:buAutoNum type="alphaLcParenR"/>
            </a:pPr>
            <a:r>
              <a:rPr lang="en-US" sz="1400" i="1" dirty="0" smtClean="0">
                <a:solidFill>
                  <a:srgbClr val="002060"/>
                </a:solidFill>
              </a:rPr>
              <a:t>transverse shape variable </a:t>
            </a:r>
          </a:p>
          <a:p>
            <a:pPr marL="342900" indent="-342900">
              <a:buAutoNum type="alphaLcParenR" startAt="2"/>
            </a:pPr>
            <a:r>
              <a:rPr lang="en-US" sz="1400" i="1" dirty="0" smtClean="0">
                <a:solidFill>
                  <a:srgbClr val="002060"/>
                </a:solidFill>
              </a:rPr>
              <a:t>energy deposit in the first longitudinal compartment of the   </a:t>
            </a:r>
          </a:p>
          <a:p>
            <a:pPr marL="342900" indent="-342900"/>
            <a:r>
              <a:rPr lang="en-US" sz="1400" i="1" dirty="0" smtClean="0">
                <a:solidFill>
                  <a:srgbClr val="002060"/>
                </a:solidFill>
              </a:rPr>
              <a:t>         electromagnetic calorimeter </a:t>
            </a:r>
            <a:endParaRPr lang="ru-RU" sz="1400" i="1" dirty="0">
              <a:solidFill>
                <a:srgbClr val="002060"/>
              </a:solidFill>
            </a:endParaRPr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62400"/>
            <a:ext cx="2257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3657600"/>
            <a:ext cx="2286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Isolation: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dirty="0" err="1" smtClean="0"/>
              <a:t>iso</a:t>
            </a:r>
            <a:r>
              <a:rPr lang="en-US" dirty="0" smtClean="0"/>
              <a:t>&lt;3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20" idx="1"/>
          </p:cNvCxnSpPr>
          <p:nvPr/>
        </p:nvCxnSpPr>
        <p:spPr>
          <a:xfrm flipH="1">
            <a:off x="1295400" y="5061466"/>
            <a:ext cx="838200" cy="12013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3600" y="4876800"/>
            <a:ext cx="10668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γ</a:t>
            </a:r>
            <a:r>
              <a:rPr lang="en-US" dirty="0" smtClean="0"/>
              <a:t> shower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1524000" y="5410200"/>
            <a:ext cx="914400" cy="3048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33600" y="5562600"/>
            <a:ext cx="1676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Surrounding E</a:t>
            </a:r>
            <a:r>
              <a:rPr lang="en-US" baseline="-25000" dirty="0" smtClean="0"/>
              <a:t>T</a:t>
            </a:r>
            <a:endParaRPr lang="ru-RU" baseline="-25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i="1" dirty="0" smtClean="0">
                <a:solidFill>
                  <a:srgbClr val="0070C0"/>
                </a:solidFill>
              </a:rPr>
              <a:t>γ</a:t>
            </a:r>
            <a:r>
              <a:rPr lang="en-US" sz="3200" i="1" dirty="0" smtClean="0">
                <a:solidFill>
                  <a:srgbClr val="0070C0"/>
                </a:solidFill>
              </a:rPr>
              <a:t>   energy resolution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05000"/>
            <a:ext cx="3200400" cy="3810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000" dirty="0" smtClean="0"/>
              <a:t>     E</a:t>
            </a:r>
            <a:r>
              <a:rPr lang="el-GR" sz="2000" baseline="-25000" dirty="0" smtClean="0"/>
              <a:t>γ</a:t>
            </a:r>
            <a:r>
              <a:rPr lang="en-US" sz="2000" dirty="0" smtClean="0"/>
              <a:t> and M</a:t>
            </a:r>
            <a:r>
              <a:rPr lang="el-GR" sz="2000" baseline="-25000" dirty="0" smtClean="0"/>
              <a:t>γγ</a:t>
            </a:r>
            <a:r>
              <a:rPr lang="en-US" sz="2000" dirty="0" smtClean="0"/>
              <a:t> resolution is estimated with Monte-Carlo.</a:t>
            </a:r>
          </a:p>
          <a:p>
            <a:pPr>
              <a:buNone/>
            </a:pPr>
            <a:r>
              <a:rPr lang="en-US" sz="2000" dirty="0" smtClean="0"/>
              <a:t>      The core component of the mass resolution ranges from 1.4 </a:t>
            </a:r>
            <a:r>
              <a:rPr lang="en-US" sz="2000" dirty="0" err="1" smtClean="0"/>
              <a:t>GeV</a:t>
            </a:r>
            <a:r>
              <a:rPr lang="en-US" sz="2000" dirty="0" smtClean="0"/>
              <a:t> in the “Unconverted central” category</a:t>
            </a:r>
          </a:p>
          <a:p>
            <a:pPr>
              <a:buNone/>
            </a:pPr>
            <a:r>
              <a:rPr lang="en-US" sz="2000" dirty="0" smtClean="0"/>
              <a:t>      to 2.1 </a:t>
            </a:r>
            <a:r>
              <a:rPr lang="en-US" sz="2000" dirty="0" err="1" smtClean="0"/>
              <a:t>GeV</a:t>
            </a:r>
            <a:r>
              <a:rPr lang="en-US" sz="2000" dirty="0" smtClean="0"/>
              <a:t> in the “Converted transition” category.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3743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43434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</a:rPr>
              <a:t>Monte-Carlo  for H→</a:t>
            </a:r>
            <a:r>
              <a:rPr lang="el-GR" sz="1600" i="1" dirty="0" smtClean="0">
                <a:solidFill>
                  <a:srgbClr val="002060"/>
                </a:solidFill>
              </a:rPr>
              <a:t>γγ</a:t>
            </a:r>
            <a:r>
              <a:rPr lang="en-US" sz="1600" i="1" dirty="0" smtClean="0">
                <a:solidFill>
                  <a:srgbClr val="002060"/>
                </a:solidFill>
              </a:rPr>
              <a:t>  M</a:t>
            </a:r>
            <a:r>
              <a:rPr lang="en-US" sz="1600" i="1" baseline="-25000" dirty="0" smtClean="0">
                <a:solidFill>
                  <a:srgbClr val="002060"/>
                </a:solidFill>
              </a:rPr>
              <a:t>H</a:t>
            </a:r>
            <a:r>
              <a:rPr lang="en-US" sz="1600" i="1" dirty="0" smtClean="0">
                <a:solidFill>
                  <a:srgbClr val="002060"/>
                </a:solidFill>
              </a:rPr>
              <a:t> = 120 </a:t>
            </a:r>
            <a:r>
              <a:rPr lang="en-US" sz="1600" i="1" dirty="0" err="1" smtClean="0">
                <a:solidFill>
                  <a:srgbClr val="002060"/>
                </a:solidFill>
              </a:rPr>
              <a:t>GeV</a:t>
            </a:r>
            <a:endParaRPr lang="ru-RU" sz="1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>
            <a:normAutofit/>
          </a:bodyPr>
          <a:lstStyle/>
          <a:p>
            <a:r>
              <a:rPr lang="en-US" sz="3200" i="1" dirty="0" err="1" smtClean="0">
                <a:solidFill>
                  <a:srgbClr val="0070C0"/>
                </a:solidFill>
              </a:rPr>
              <a:t>Muon</a:t>
            </a:r>
            <a:r>
              <a:rPr lang="en-US" sz="3200" i="1" dirty="0" smtClean="0">
                <a:solidFill>
                  <a:srgbClr val="0070C0"/>
                </a:solidFill>
              </a:rPr>
              <a:t> combined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 descr="https://twiki.cern.ch/twiki/pub/AtlasPublic/MuonPerformancePublicPlots/m12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0"/>
            <a:ext cx="3236576" cy="2209800"/>
          </a:xfrm>
          <a:prstGeom prst="rect">
            <a:avLst/>
          </a:prstGeom>
          <a:noFill/>
        </p:spPr>
      </p:pic>
      <p:pic>
        <p:nvPicPr>
          <p:cNvPr id="4100" name="Picture 4" descr="https://twiki.cern.ch/twiki/pub/AtlasPublic/MuonPerformancePublicPlots/res_cb_vs_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0"/>
            <a:ext cx="2514600" cy="2153507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495800"/>
            <a:ext cx="2886075" cy="20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4038600"/>
            <a:ext cx="4038600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muon</a:t>
            </a:r>
            <a:r>
              <a:rPr lang="en-US" dirty="0" smtClean="0"/>
              <a:t> reconstruction efficiencies are measured with Z →</a:t>
            </a:r>
            <a:r>
              <a:rPr lang="en-US" dirty="0" err="1" smtClean="0"/>
              <a:t>μ+μ</a:t>
            </a:r>
            <a:r>
              <a:rPr lang="en-US" dirty="0" smtClean="0"/>
              <a:t>− decays in which one of the decay </a:t>
            </a:r>
            <a:r>
              <a:rPr lang="en-US" dirty="0" err="1" smtClean="0"/>
              <a:t>muons</a:t>
            </a:r>
            <a:r>
              <a:rPr lang="en-US" dirty="0" smtClean="0"/>
              <a:t> is</a:t>
            </a:r>
          </a:p>
          <a:p>
            <a:r>
              <a:rPr lang="en-US" dirty="0" smtClean="0"/>
              <a:t>reconstructed in both systems and the other is identified by just one of the systems in order to probe the</a:t>
            </a:r>
          </a:p>
          <a:p>
            <a:r>
              <a:rPr lang="en-US" dirty="0" smtClean="0"/>
              <a:t>efficiency of the other.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447800"/>
            <a:ext cx="403860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momentum resolution is extracted from the width of the </a:t>
            </a:r>
            <a:r>
              <a:rPr lang="en-US" dirty="0" err="1" smtClean="0"/>
              <a:t>di-muon</a:t>
            </a:r>
            <a:r>
              <a:rPr lang="en-US" dirty="0" smtClean="0"/>
              <a:t> mass distribution in Z →μ</a:t>
            </a:r>
            <a:r>
              <a:rPr lang="el-GR" dirty="0" smtClean="0"/>
              <a:t>μ</a:t>
            </a:r>
            <a:r>
              <a:rPr lang="en-US" dirty="0" smtClean="0"/>
              <a:t> decays and the comparison of the independent measurements of </a:t>
            </a:r>
            <a:r>
              <a:rPr lang="en-US" dirty="0" err="1" smtClean="0"/>
              <a:t>muons</a:t>
            </a:r>
            <a:r>
              <a:rPr lang="en-US" dirty="0" smtClean="0"/>
              <a:t> from Z →</a:t>
            </a:r>
            <a:r>
              <a:rPr lang="el-GR" dirty="0" smtClean="0"/>
              <a:t>μμ</a:t>
            </a:r>
            <a:r>
              <a:rPr lang="en-US" dirty="0" smtClean="0"/>
              <a:t> and W →μ</a:t>
            </a:r>
            <a:r>
              <a:rPr lang="el-GR" dirty="0" smtClean="0"/>
              <a:t>ν</a:t>
            </a:r>
            <a:r>
              <a:rPr lang="en-US" dirty="0" smtClean="0"/>
              <a:t> decays provided by the two ATLAS tracking systems, the Inner Detector and </a:t>
            </a:r>
            <a:r>
              <a:rPr lang="en-US" dirty="0" err="1" smtClean="0"/>
              <a:t>Muon</a:t>
            </a:r>
            <a:r>
              <a:rPr lang="en-US" dirty="0" smtClean="0"/>
              <a:t> Spectrometer.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Top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5943600"/>
            <a:ext cx="22860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Example of </a:t>
            </a:r>
            <a:r>
              <a:rPr lang="en-US" sz="2000" i="1" dirty="0" err="1" smtClean="0">
                <a:solidFill>
                  <a:srgbClr val="002060"/>
                </a:solidFill>
              </a:rPr>
              <a:t>tt</a:t>
            </a:r>
            <a:r>
              <a:rPr lang="en-US" sz="2000" i="1" dirty="0" smtClean="0">
                <a:solidFill>
                  <a:srgbClr val="002060"/>
                </a:solidFill>
              </a:rPr>
              <a:t>̅ event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782782" cy="432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Results on t-quark 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667000" cy="1447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smtClean="0"/>
              <a:t>       </a:t>
            </a:r>
            <a:r>
              <a:rPr lang="en-US" sz="2000" smtClean="0"/>
              <a:t>four</a:t>
            </a:r>
            <a:r>
              <a:rPr lang="en-US" sz="2000" smtClean="0"/>
              <a:t> </a:t>
            </a:r>
            <a:r>
              <a:rPr lang="en-US" sz="2000" dirty="0" smtClean="0"/>
              <a:t>papers are selected for this report out of long list of new results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1760960"/>
            <a:ext cx="2590800" cy="32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33600"/>
            <a:ext cx="1438275" cy="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438400"/>
            <a:ext cx="1838325" cy="35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743200"/>
            <a:ext cx="1771650" cy="31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048000"/>
            <a:ext cx="1809750" cy="32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1" y="3352800"/>
            <a:ext cx="1600200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3657600"/>
            <a:ext cx="771525" cy="23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3886200"/>
            <a:ext cx="2228850" cy="31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4491935"/>
            <a:ext cx="1981200" cy="30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4191000"/>
            <a:ext cx="2552700" cy="28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1400" y="4800600"/>
            <a:ext cx="3057525" cy="28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5181600"/>
            <a:ext cx="2924175" cy="2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Measurement of the </a:t>
            </a:r>
            <a:r>
              <a:rPr lang="en-US" sz="2800" i="1" dirty="0" err="1" smtClean="0">
                <a:solidFill>
                  <a:srgbClr val="0070C0"/>
                </a:solidFill>
              </a:rPr>
              <a:t>tt</a:t>
            </a:r>
            <a:r>
              <a:rPr lang="en-US" sz="2800" i="1" dirty="0" smtClean="0">
                <a:solidFill>
                  <a:srgbClr val="0070C0"/>
                </a:solidFill>
              </a:rPr>
              <a:t>̅ production cross-section in pp collisions at √s = 7 </a:t>
            </a:r>
            <a:r>
              <a:rPr lang="en-US" sz="2800" i="1" dirty="0" err="1" smtClean="0">
                <a:solidFill>
                  <a:srgbClr val="0070C0"/>
                </a:solidFill>
              </a:rPr>
              <a:t>TeV</a:t>
            </a:r>
            <a:r>
              <a:rPr lang="en-US" sz="2800" i="1" dirty="0" smtClean="0">
                <a:solidFill>
                  <a:srgbClr val="0070C0"/>
                </a:solidFill>
              </a:rPr>
              <a:t> using kinematic information of </a:t>
            </a:r>
            <a:r>
              <a:rPr lang="en-US" sz="2800" i="1" dirty="0" err="1" smtClean="0">
                <a:solidFill>
                  <a:srgbClr val="0070C0"/>
                </a:solidFill>
              </a:rPr>
              <a:t>lepton+jets</a:t>
            </a:r>
            <a:r>
              <a:rPr lang="en-US" sz="2800" i="1" dirty="0" smtClean="0">
                <a:solidFill>
                  <a:srgbClr val="0070C0"/>
                </a:solidFill>
              </a:rPr>
              <a:t> events        </a:t>
            </a:r>
            <a:r>
              <a:rPr lang="en-US" sz="2000" dirty="0" smtClean="0"/>
              <a:t>ATLAS-CONF-2011-121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3962400" cy="160043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lepton+jets</a:t>
            </a:r>
            <a:r>
              <a:rPr lang="en-US" dirty="0" smtClean="0"/>
              <a:t> </a:t>
            </a:r>
            <a:r>
              <a:rPr lang="en-US" b="1" dirty="0" smtClean="0"/>
              <a:t>without b-tagging </a:t>
            </a:r>
          </a:p>
          <a:p>
            <a:r>
              <a:rPr lang="en-US" dirty="0" smtClean="0"/>
              <a:t>                               </a:t>
            </a:r>
            <a:r>
              <a:rPr lang="en-US" sz="1400" dirty="0" smtClean="0"/>
              <a:t>→no related </a:t>
            </a:r>
            <a:r>
              <a:rPr lang="en-US" sz="1400" dirty="0" err="1" smtClean="0"/>
              <a:t>systematics</a:t>
            </a:r>
            <a:endParaRPr lang="en-US" sz="1400" dirty="0" smtClean="0"/>
          </a:p>
          <a:p>
            <a:r>
              <a:rPr lang="en-US" sz="1400" dirty="0" smtClean="0"/>
              <a:t>                                         → worse S/B</a:t>
            </a:r>
          </a:p>
          <a:p>
            <a:r>
              <a:rPr lang="en-US" sz="1600" dirty="0" smtClean="0"/>
              <a:t>Selection: high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-25000" dirty="0" smtClean="0"/>
              <a:t>   </a:t>
            </a:r>
            <a:r>
              <a:rPr lang="en-US" sz="1600" i="1" dirty="0" smtClean="0"/>
              <a:t>e</a:t>
            </a:r>
            <a:r>
              <a:rPr lang="en-US" sz="1600" dirty="0" smtClean="0"/>
              <a:t> or </a:t>
            </a:r>
            <a:r>
              <a:rPr lang="el-GR" sz="1600" i="1" dirty="0" smtClean="0"/>
              <a:t>μ</a:t>
            </a:r>
            <a:r>
              <a:rPr lang="en-US" sz="1600" i="1" dirty="0" smtClean="0"/>
              <a:t>, </a:t>
            </a:r>
            <a:r>
              <a:rPr lang="en-US" sz="1600" dirty="0" smtClean="0"/>
              <a:t>at least three jets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&gt; 25 </a:t>
            </a:r>
            <a:r>
              <a:rPr lang="en-US" sz="1600" dirty="0" err="1" smtClean="0"/>
              <a:t>GeV</a:t>
            </a:r>
            <a:r>
              <a:rPr lang="en-US" sz="1600" dirty="0" smtClean="0"/>
              <a:t> and η &lt; 2.5, </a:t>
            </a:r>
            <a:r>
              <a:rPr lang="en-US" sz="1600" dirty="0" err="1" smtClean="0"/>
              <a:t>E</a:t>
            </a:r>
            <a:r>
              <a:rPr lang="en-US" sz="12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baseline="30000" dirty="0" smtClean="0"/>
              <a:t> </a:t>
            </a:r>
            <a:r>
              <a:rPr lang="en-US" sz="1400" dirty="0" smtClean="0"/>
              <a:t>&gt; </a:t>
            </a:r>
            <a:r>
              <a:rPr lang="en-US" sz="1600" dirty="0" smtClean="0"/>
              <a:t>25 </a:t>
            </a:r>
            <a:r>
              <a:rPr lang="en-US" sz="1600" dirty="0" err="1" smtClean="0"/>
              <a:t>GeV</a:t>
            </a:r>
            <a:r>
              <a:rPr lang="en-US" sz="1600" dirty="0" smtClean="0"/>
              <a:t>,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T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(W) &gt; 25 </a:t>
            </a:r>
            <a:r>
              <a:rPr lang="en-US" sz="1600" dirty="0" err="1" smtClean="0"/>
              <a:t>GeV</a:t>
            </a:r>
            <a:r>
              <a:rPr lang="en-US" sz="1600" dirty="0" smtClean="0"/>
              <a:t>,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(W)+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 &gt;60 </a:t>
            </a:r>
            <a:r>
              <a:rPr lang="en-US" sz="1600" dirty="0" err="1" smtClean="0"/>
              <a:t>GeV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0"/>
            <a:ext cx="3657600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Likelihood </a:t>
            </a:r>
            <a:r>
              <a:rPr lang="en-US" sz="1600" dirty="0" err="1" smtClean="0"/>
              <a:t>discriminants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 lepton η, leading jet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, </a:t>
            </a:r>
            <a:r>
              <a:rPr lang="en-US" sz="1600" dirty="0" err="1" smtClean="0"/>
              <a:t>aplanarity</a:t>
            </a:r>
            <a:r>
              <a:rPr lang="en-US" sz="1600" dirty="0" smtClean="0"/>
              <a:t>, H</a:t>
            </a:r>
            <a:r>
              <a:rPr lang="en-US" sz="1600" baseline="-25000" dirty="0" smtClean="0"/>
              <a:t>T,3p</a:t>
            </a:r>
          </a:p>
          <a:p>
            <a:endParaRPr lang="ru-RU" sz="1600" dirty="0" smtClean="0"/>
          </a:p>
          <a:p>
            <a:r>
              <a:rPr lang="en-US" sz="1600" dirty="0" smtClean="0"/>
              <a:t> Background processes fitted within constraints.</a:t>
            </a:r>
          </a:p>
          <a:p>
            <a:r>
              <a:rPr lang="en-US" sz="1600" dirty="0" smtClean="0"/>
              <a:t>Floating </a:t>
            </a:r>
            <a:r>
              <a:rPr lang="en-US" sz="1600" dirty="0" err="1" smtClean="0"/>
              <a:t>W+jets</a:t>
            </a:r>
            <a:r>
              <a:rPr lang="en-US" sz="1600" dirty="0" smtClean="0"/>
              <a:t> background → no uncertainty from W normalization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1722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3000" y="4572000"/>
            <a:ext cx="35814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simultaneous fit in 6 channels</a:t>
            </a:r>
          </a:p>
          <a:p>
            <a:r>
              <a:rPr lang="el-GR" sz="1600" dirty="0" smtClean="0"/>
              <a:t>(μ+3</a:t>
            </a:r>
            <a:r>
              <a:rPr lang="en-US" sz="1600" dirty="0" smtClean="0"/>
              <a:t>j, </a:t>
            </a:r>
            <a:r>
              <a:rPr lang="el-GR" sz="1600" dirty="0" smtClean="0"/>
              <a:t>μ+4</a:t>
            </a:r>
            <a:r>
              <a:rPr lang="en-US" sz="1600" dirty="0" smtClean="0"/>
              <a:t>j, </a:t>
            </a:r>
            <a:r>
              <a:rPr lang="el-GR" sz="1600" dirty="0" smtClean="0"/>
              <a:t>μ+≥5</a:t>
            </a:r>
            <a:r>
              <a:rPr lang="en-US" sz="1600" dirty="0" smtClean="0"/>
              <a:t>j, e+3j, e+4j, e+≥5j)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5334000"/>
            <a:ext cx="36576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</a:t>
            </a:r>
            <a:r>
              <a:rPr lang="en-US" sz="1600" dirty="0" smtClean="0"/>
              <a:t> </a:t>
            </a:r>
            <a:r>
              <a:rPr lang="en-US" sz="1200" dirty="0" err="1" smtClean="0"/>
              <a:t>tt</a:t>
            </a:r>
            <a:r>
              <a:rPr lang="en-US" sz="1200" dirty="0" smtClean="0"/>
              <a:t>̅   </a:t>
            </a:r>
            <a:r>
              <a:rPr lang="en-US" sz="1600" dirty="0" smtClean="0"/>
              <a:t>= 179.0 ±9.8(</a:t>
            </a:r>
            <a:r>
              <a:rPr lang="en-US" sz="1600" dirty="0" err="1" smtClean="0"/>
              <a:t>stat+syst</a:t>
            </a:r>
            <a:r>
              <a:rPr lang="en-US" sz="1600" dirty="0" smtClean="0"/>
              <a:t>) ±6.6(</a:t>
            </a:r>
            <a:r>
              <a:rPr lang="en-US" sz="1600" dirty="0" err="1" smtClean="0"/>
              <a:t>lumi</a:t>
            </a:r>
            <a:r>
              <a:rPr lang="en-US" sz="1600" dirty="0" smtClean="0"/>
              <a:t>) </a:t>
            </a:r>
            <a:r>
              <a:rPr lang="en-US" sz="1600" dirty="0" err="1" smtClean="0"/>
              <a:t>pb</a:t>
            </a:r>
            <a:r>
              <a:rPr lang="en-US" sz="1600" dirty="0" smtClean="0"/>
              <a:t> </a:t>
            </a:r>
          </a:p>
          <a:p>
            <a:r>
              <a:rPr lang="en-US" sz="1600" b="1" dirty="0" smtClean="0"/>
              <a:t>Most precise </a:t>
            </a:r>
            <a:r>
              <a:rPr lang="en-US" sz="1600" dirty="0" smtClean="0"/>
              <a:t>measurement of </a:t>
            </a:r>
            <a:r>
              <a:rPr lang="el-GR" sz="1600" dirty="0" smtClean="0"/>
              <a:t>σ</a:t>
            </a:r>
            <a:r>
              <a:rPr lang="en-US" sz="1600" dirty="0" smtClean="0"/>
              <a:t> </a:t>
            </a:r>
            <a:r>
              <a:rPr lang="en-US" sz="1200" dirty="0" err="1" smtClean="0"/>
              <a:t>tt</a:t>
            </a:r>
            <a:r>
              <a:rPr lang="en-US" sz="1200" dirty="0" smtClean="0"/>
              <a:t>̅  </a:t>
            </a:r>
            <a:r>
              <a:rPr lang="en-US" sz="1600" dirty="0" smtClean="0"/>
              <a:t>(more precise than theoretical predictions - SM: 164.6 </a:t>
            </a:r>
            <a:r>
              <a:rPr lang="en-US" sz="1600" dirty="0" err="1" smtClean="0"/>
              <a:t>pb</a:t>
            </a:r>
            <a:r>
              <a:rPr lang="en-US" sz="1600" dirty="0" smtClean="0"/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Measurement of the t-channel Single Top-Quark Production Cross Section     </a:t>
            </a:r>
            <a:r>
              <a:rPr lang="en-US" sz="2000" dirty="0" smtClean="0"/>
              <a:t>ATLAS-CONF-2011-101</a:t>
            </a:r>
            <a:endParaRPr lang="en-US" sz="2000" i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4038600" cy="52578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1700" dirty="0" smtClean="0"/>
              <a:t>Selected events contain one electron or </a:t>
            </a:r>
            <a:r>
              <a:rPr lang="en-US" sz="1700" dirty="0" err="1" smtClean="0"/>
              <a:t>muon</a:t>
            </a:r>
            <a:r>
              <a:rPr lang="en-US" sz="1700" dirty="0" smtClean="0"/>
              <a:t>, missing transverse energy, two or three jets, one of them being identified as coming from a </a:t>
            </a:r>
            <a:r>
              <a:rPr lang="en-US" sz="1700" i="1" dirty="0" smtClean="0"/>
              <a:t>b-quark.</a:t>
            </a:r>
          </a:p>
          <a:p>
            <a:endParaRPr lang="en-US" sz="1700" i="1" dirty="0" smtClean="0"/>
          </a:p>
          <a:p>
            <a:r>
              <a:rPr lang="en-US" sz="1700" dirty="0" smtClean="0"/>
              <a:t>main analysis: cut based</a:t>
            </a:r>
          </a:p>
          <a:p>
            <a:r>
              <a:rPr lang="en-US" sz="1800" dirty="0" smtClean="0"/>
              <a:t>four variables are used: </a:t>
            </a:r>
          </a:p>
          <a:p>
            <a:pPr lvl="1"/>
            <a:r>
              <a:rPr lang="en-US" sz="1400" dirty="0" smtClean="0"/>
              <a:t>the invariant mass of the </a:t>
            </a:r>
            <a:r>
              <a:rPr lang="en-US" sz="1400" i="1" dirty="0" smtClean="0"/>
              <a:t>b-tagged </a:t>
            </a:r>
            <a:r>
              <a:rPr lang="en-US" sz="1400" dirty="0" smtClean="0"/>
              <a:t>jet, the lepton and the reconstructed neutrino</a:t>
            </a:r>
            <a:endParaRPr lang="en-US" sz="1400" i="1" dirty="0" smtClean="0"/>
          </a:p>
          <a:p>
            <a:pPr lvl="1"/>
            <a:r>
              <a:rPr lang="en-US" sz="1400" i="1" dirty="0" smtClean="0"/>
              <a:t>the absolute value of the </a:t>
            </a:r>
            <a:r>
              <a:rPr lang="en-US" sz="1400" i="1" dirty="0" err="1" smtClean="0"/>
              <a:t>pseudorapidity</a:t>
            </a:r>
            <a:r>
              <a:rPr lang="en-US" sz="1400" i="1" dirty="0" smtClean="0"/>
              <a:t> of the </a:t>
            </a:r>
            <a:r>
              <a:rPr lang="en-US" sz="1400" dirty="0" smtClean="0"/>
              <a:t>untagged,</a:t>
            </a:r>
          </a:p>
          <a:p>
            <a:pPr lvl="1"/>
            <a:r>
              <a:rPr lang="en-US" sz="1400" dirty="0" smtClean="0"/>
              <a:t> </a:t>
            </a:r>
            <a:r>
              <a:rPr lang="en-US" sz="1400" i="1" dirty="0" smtClean="0"/>
              <a:t>H</a:t>
            </a:r>
            <a:r>
              <a:rPr lang="en-US" sz="1400" i="1" baseline="-25000" dirty="0" smtClean="0"/>
              <a:t>T</a:t>
            </a:r>
            <a:r>
              <a:rPr lang="en-US" sz="1400" i="1" dirty="0" smtClean="0"/>
              <a:t>, </a:t>
            </a:r>
          </a:p>
          <a:p>
            <a:pPr lvl="1"/>
            <a:r>
              <a:rPr lang="en-US" sz="1400" i="1" dirty="0" smtClean="0"/>
              <a:t> the difference in the </a:t>
            </a:r>
            <a:r>
              <a:rPr lang="en-US" sz="1400" i="1" dirty="0" err="1" smtClean="0"/>
              <a:t>pseudorapidity</a:t>
            </a:r>
            <a:r>
              <a:rPr lang="en-US" sz="1400" i="1" dirty="0" smtClean="0"/>
              <a:t> of the b-tagged jet and the untagged </a:t>
            </a:r>
            <a:r>
              <a:rPr lang="en-US" sz="1400" dirty="0" smtClean="0"/>
              <a:t>jet</a:t>
            </a:r>
            <a:endParaRPr lang="ru-RU" sz="1700" dirty="0" smtClean="0"/>
          </a:p>
          <a:p>
            <a:r>
              <a:rPr lang="en-US" sz="1700" dirty="0" smtClean="0"/>
              <a:t> </a:t>
            </a:r>
            <a:r>
              <a:rPr lang="en-US" sz="1700" b="1" dirty="0" smtClean="0"/>
              <a:t>Final result: </a:t>
            </a:r>
            <a:r>
              <a:rPr lang="en-US" sz="1700" dirty="0" smtClean="0"/>
              <a:t>2 and 3 jets combination</a:t>
            </a:r>
          </a:p>
          <a:p>
            <a:pPr>
              <a:buNone/>
            </a:pPr>
            <a:r>
              <a:rPr lang="el-GR" sz="1700" dirty="0" smtClean="0"/>
              <a:t>σ</a:t>
            </a:r>
            <a:r>
              <a:rPr lang="en-US" sz="1700" baseline="-25000" dirty="0" smtClean="0"/>
              <a:t>t </a:t>
            </a:r>
            <a:r>
              <a:rPr lang="en-US" sz="1700" dirty="0" smtClean="0"/>
              <a:t>(t-channel) = 90 ± 9(stat) </a:t>
            </a:r>
            <a:r>
              <a:rPr lang="en-US" sz="1700" baseline="30000" dirty="0" smtClean="0"/>
              <a:t>+31</a:t>
            </a:r>
            <a:r>
              <a:rPr lang="en-US" sz="1700" baseline="-25000" dirty="0" smtClean="0"/>
              <a:t>-20</a:t>
            </a:r>
            <a:r>
              <a:rPr lang="en-US" sz="1700" dirty="0" smtClean="0"/>
              <a:t>(</a:t>
            </a:r>
            <a:r>
              <a:rPr lang="en-US" sz="1700" dirty="0" err="1" smtClean="0"/>
              <a:t>syst</a:t>
            </a:r>
            <a:r>
              <a:rPr lang="en-US" sz="1700" dirty="0" smtClean="0"/>
              <a:t>) </a:t>
            </a:r>
            <a:r>
              <a:rPr lang="en-US" sz="1700" dirty="0" err="1" smtClean="0"/>
              <a:t>pb</a:t>
            </a:r>
            <a:r>
              <a:rPr lang="en-US" sz="1700" dirty="0" smtClean="0"/>
              <a:t> =  </a:t>
            </a:r>
          </a:p>
          <a:p>
            <a:pPr>
              <a:buNone/>
            </a:pPr>
            <a:r>
              <a:rPr lang="en-US" sz="1700" dirty="0" smtClean="0"/>
              <a:t>                            90</a:t>
            </a:r>
            <a:r>
              <a:rPr lang="en-US" sz="1700" baseline="30000" dirty="0" smtClean="0"/>
              <a:t>+32</a:t>
            </a:r>
            <a:r>
              <a:rPr lang="en-US" sz="1700" baseline="-25000" dirty="0" smtClean="0"/>
              <a:t>-22</a:t>
            </a:r>
            <a:r>
              <a:rPr lang="en-US" sz="1700" dirty="0" smtClean="0"/>
              <a:t> </a:t>
            </a:r>
            <a:r>
              <a:rPr lang="en-US" sz="1700" dirty="0" err="1" smtClean="0"/>
              <a:t>pb</a:t>
            </a:r>
            <a:endParaRPr lang="en-US" sz="1700" dirty="0" smtClean="0"/>
          </a:p>
          <a:p>
            <a:pPr>
              <a:buNone/>
            </a:pPr>
            <a:r>
              <a:rPr lang="el-GR" sz="1700" dirty="0" smtClean="0"/>
              <a:t>σ</a:t>
            </a:r>
            <a:r>
              <a:rPr lang="en-US" sz="1700" dirty="0" smtClean="0"/>
              <a:t> </a:t>
            </a:r>
            <a:r>
              <a:rPr lang="en-US" sz="1100" dirty="0" err="1" smtClean="0"/>
              <a:t>th</a:t>
            </a:r>
            <a:r>
              <a:rPr lang="en-US" sz="1700" dirty="0" smtClean="0"/>
              <a:t> (SM) = 65 ± 3 </a:t>
            </a:r>
            <a:r>
              <a:rPr lang="en-US" sz="1700" dirty="0" err="1" smtClean="0"/>
              <a:t>pb</a:t>
            </a:r>
            <a:endParaRPr lang="en-US" sz="17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2486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3035968" cy="230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0265" y="3505200"/>
            <a:ext cx="159373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791200" y="4648200"/>
            <a:ext cx="1905000" cy="6096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325562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0070C0"/>
                </a:solidFill>
              </a:rPr>
              <a:t>Measurement of the charge asymmetry in top quark pair production   </a:t>
            </a:r>
            <a:r>
              <a:rPr lang="en-US" sz="2200" dirty="0" smtClean="0"/>
              <a:t>ATLAS-CONF-2011-106</a:t>
            </a:r>
            <a:endParaRPr lang="en-US" sz="2200" i="1" dirty="0" smtClean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828800"/>
            <a:ext cx="27432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Small asymmetry predicted in </a:t>
            </a:r>
            <a:r>
              <a:rPr lang="en-US" sz="1600" dirty="0" err="1" smtClean="0"/>
              <a:t>qq</a:t>
            </a:r>
            <a:r>
              <a:rPr lang="en-US" sz="1600" dirty="0" smtClean="0"/>
              <a:t> → </a:t>
            </a:r>
            <a:r>
              <a:rPr lang="en-US" sz="1600" dirty="0" err="1" smtClean="0"/>
              <a:t>ttg</a:t>
            </a:r>
            <a:r>
              <a:rPr lang="en-US" sz="1600" dirty="0" smtClean="0"/>
              <a:t> and </a:t>
            </a:r>
            <a:r>
              <a:rPr lang="en-US" sz="1600" dirty="0" err="1" smtClean="0"/>
              <a:t>qg</a:t>
            </a:r>
            <a:r>
              <a:rPr lang="en-US" sz="1600" dirty="0" smtClean="0"/>
              <a:t> → </a:t>
            </a:r>
            <a:r>
              <a:rPr lang="en-US" sz="1600" dirty="0" err="1" smtClean="0"/>
              <a:t>ttq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/>
              <a:t> Exchange of new particles like Z’ or </a:t>
            </a:r>
            <a:r>
              <a:rPr lang="en-US" sz="1600" dirty="0" err="1" smtClean="0"/>
              <a:t>axigluon</a:t>
            </a:r>
            <a:r>
              <a:rPr lang="en-US" sz="1600" dirty="0" smtClean="0"/>
              <a:t> could modify it. </a:t>
            </a:r>
            <a:endParaRPr lang="en-US" sz="1600" b="1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1400"/>
            <a:ext cx="2362200" cy="46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6600"/>
            <a:ext cx="1247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5029200"/>
            <a:ext cx="35814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Unfold to t-quark level to compare with theory </a:t>
            </a:r>
            <a:endParaRPr lang="ru-RU" sz="16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8600"/>
            <a:ext cx="2895600" cy="2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248400" y="2895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Measured asymmetry before unfolding  and b-tagging </a:t>
            </a:r>
            <a:endParaRPr lang="ru-RU" sz="1400" i="1" dirty="0">
              <a:solidFill>
                <a:srgbClr val="00206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429000"/>
            <a:ext cx="262170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72200" y="59436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After unfolding and b-tagging, 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statistical uncertainty only 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562600"/>
            <a:ext cx="3581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-25000" dirty="0" smtClean="0"/>
              <a:t>C </a:t>
            </a:r>
            <a:r>
              <a:rPr lang="en-US" b="1" dirty="0" smtClean="0"/>
              <a:t>= -0.024 ± 0.016stat ± 0.023syst</a:t>
            </a:r>
          </a:p>
          <a:p>
            <a:endParaRPr lang="en-US" b="1" dirty="0" smtClean="0"/>
          </a:p>
          <a:p>
            <a:r>
              <a:rPr lang="en-US" b="1" dirty="0" smtClean="0"/>
              <a:t>A</a:t>
            </a:r>
            <a:r>
              <a:rPr lang="en-US" b="1" baseline="-25000" dirty="0" smtClean="0"/>
              <a:t>C </a:t>
            </a:r>
            <a:r>
              <a:rPr lang="en-US" b="1" dirty="0" smtClean="0"/>
              <a:t>SM = 0.006 </a:t>
            </a:r>
            <a:endParaRPr lang="ru-RU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676400"/>
            <a:ext cx="2028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3276600"/>
            <a:ext cx="30480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Selected events are required to have a single lepton (electron or </a:t>
            </a:r>
            <a:r>
              <a:rPr lang="en-US" sz="1600" dirty="0" err="1" smtClean="0"/>
              <a:t>muon</a:t>
            </a:r>
            <a:r>
              <a:rPr lang="en-US" sz="1600" dirty="0" smtClean="0"/>
              <a:t>),large missing transverse energy and at least four jets. A kinematic likelihood is used to</a:t>
            </a:r>
          </a:p>
          <a:p>
            <a:r>
              <a:rPr lang="en-US" sz="1600" dirty="0" smtClean="0"/>
              <a:t>reconstruct the </a:t>
            </a:r>
            <a:r>
              <a:rPr lang="en-US" sz="1600" i="1" dirty="0" smtClean="0"/>
              <a:t>t </a:t>
            </a:r>
            <a:r>
              <a:rPr lang="en-US" sz="1600" i="1" dirty="0" err="1" smtClean="0"/>
              <a:t>t</a:t>
            </a:r>
            <a:r>
              <a:rPr lang="en-US" sz="1600" i="1" dirty="0" smtClean="0"/>
              <a:t>̅ </a:t>
            </a:r>
            <a:r>
              <a:rPr lang="en-US" sz="1600" dirty="0" smtClean="0"/>
              <a:t>event topology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010400" cy="14779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Measurement of spin correlation in </a:t>
            </a:r>
            <a:r>
              <a:rPr lang="en-US" sz="3200" i="1" dirty="0" err="1" smtClean="0">
                <a:solidFill>
                  <a:srgbClr val="0070C0"/>
                </a:solidFill>
              </a:rPr>
              <a:t>tt</a:t>
            </a:r>
            <a:r>
              <a:rPr lang="en-US" sz="3200" i="1" dirty="0" smtClean="0">
                <a:solidFill>
                  <a:srgbClr val="0070C0"/>
                </a:solidFill>
              </a:rPr>
              <a:t>̅ production from pp collisions at √s=7 </a:t>
            </a:r>
            <a:r>
              <a:rPr lang="en-US" sz="3200" i="1" dirty="0" err="1" smtClean="0">
                <a:solidFill>
                  <a:srgbClr val="0070C0"/>
                </a:solidFill>
              </a:rPr>
              <a:t>TeV</a:t>
            </a:r>
            <a:r>
              <a:rPr lang="en-US" sz="3200" i="1" dirty="0" smtClean="0">
                <a:solidFill>
                  <a:srgbClr val="0070C0"/>
                </a:solidFill>
              </a:rPr>
              <a:t>   </a:t>
            </a:r>
            <a:r>
              <a:rPr lang="en-US" sz="2000" dirty="0" smtClean="0"/>
              <a:t>ATLAS-CONF-2011-117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4572000" cy="53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1828800"/>
            <a:ext cx="58674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Short lifetime → spin info is preserved in decay products. </a:t>
            </a:r>
            <a:endParaRPr lang="ru-RU" dirty="0" smtClean="0"/>
          </a:p>
          <a:p>
            <a:r>
              <a:rPr lang="en-US" dirty="0" smtClean="0"/>
              <a:t> Spins of t and t̅ are correlated. Major channel </a:t>
            </a:r>
            <a:r>
              <a:rPr lang="en-US" dirty="0" err="1" smtClean="0"/>
              <a:t>gg→tt</a:t>
            </a:r>
            <a:r>
              <a:rPr lang="en-US" dirty="0" smtClean="0"/>
              <a:t>̅ (in contrast with the </a:t>
            </a:r>
            <a:r>
              <a:rPr lang="en-US" dirty="0" err="1" smtClean="0"/>
              <a:t>tevatron</a:t>
            </a:r>
            <a:r>
              <a:rPr lang="en-US" dirty="0" smtClean="0"/>
              <a:t>).Spin information can be accessed via angular distributions of decay products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657600"/>
            <a:ext cx="5867400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Deviation from QCD prediction → new physics, e.g. t →</a:t>
            </a:r>
            <a:r>
              <a:rPr lang="en-US" dirty="0" err="1" smtClean="0"/>
              <a:t>H+b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Base analysis: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dileptons</a:t>
            </a:r>
            <a:r>
              <a:rPr lang="en-US" dirty="0" smtClean="0"/>
              <a:t> without b-tagging: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measure </a:t>
            </a:r>
            <a:r>
              <a:rPr lang="el-GR" dirty="0" smtClean="0"/>
              <a:t>Δϕ </a:t>
            </a:r>
            <a:r>
              <a:rPr lang="en-US" dirty="0" smtClean="0"/>
              <a:t>between leptons in lab frame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fit </a:t>
            </a:r>
            <a:r>
              <a:rPr lang="en-US" dirty="0" err="1" smtClean="0"/>
              <a:t>Δϕ</a:t>
            </a:r>
            <a:r>
              <a:rPr lang="en-US" dirty="0" smtClean="0"/>
              <a:t> with a sum of SM correlation and no correlation templates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result: f </a:t>
            </a:r>
            <a:r>
              <a:rPr lang="en-US" baseline="-25000" dirty="0" smtClean="0"/>
              <a:t>SM</a:t>
            </a:r>
            <a:r>
              <a:rPr lang="en-US" dirty="0" smtClean="0"/>
              <a:t>  = 1.06±0.21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 </a:t>
            </a:r>
            <a:r>
              <a:rPr lang="en-US" b="1" baseline="-25000" dirty="0" err="1" smtClean="0"/>
              <a:t>helicity</a:t>
            </a:r>
            <a:r>
              <a:rPr lang="en-US" b="1" baseline="-25000" dirty="0" smtClean="0"/>
              <a:t>  </a:t>
            </a:r>
            <a:r>
              <a:rPr lang="en-US" b="1" dirty="0" smtClean="0"/>
              <a:t>= 0.34 +0.15</a:t>
            </a:r>
            <a:r>
              <a:rPr lang="ru-RU" b="1" dirty="0" smtClean="0"/>
              <a:t>－0.11</a:t>
            </a:r>
            <a:r>
              <a:rPr lang="en-US" b="1" dirty="0" smtClean="0"/>
              <a:t>  </a:t>
            </a:r>
          </a:p>
          <a:p>
            <a:r>
              <a:rPr lang="en-US" dirty="0" smtClean="0"/>
              <a:t>[A </a:t>
            </a:r>
            <a:r>
              <a:rPr lang="en-US" baseline="-25000" dirty="0" err="1" smtClean="0"/>
              <a:t>helicity</a:t>
            </a:r>
            <a:r>
              <a:rPr lang="en-US" baseline="-25000" dirty="0" smtClean="0"/>
              <a:t> </a:t>
            </a:r>
            <a:r>
              <a:rPr lang="en-US" dirty="0" smtClean="0"/>
              <a:t>SM NLO=</a:t>
            </a:r>
            <a:r>
              <a:rPr lang="ru-RU" dirty="0" smtClean="0"/>
              <a:t>0.32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981200" cy="22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286000"/>
            <a:ext cx="1981200" cy="21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587536"/>
            <a:ext cx="1981200" cy="218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8974" cy="653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ATLAS upgrade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400" y="1524000"/>
            <a:ext cx="3200400" cy="457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Tentative upgrade schedule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981200"/>
            <a:ext cx="849654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Data analysis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4400"/>
            <a:ext cx="8382000" cy="1828800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2100" dirty="0" smtClean="0"/>
              <a:t>Grid:  A distributed computing infrastructure, uniting resources of HEP institutes around the world to provide institutes seamless access to CPU and storage for the LHC experiments</a:t>
            </a:r>
          </a:p>
          <a:p>
            <a:pPr lvl="1"/>
            <a:r>
              <a:rPr lang="en-US" sz="1700" dirty="0" smtClean="0"/>
              <a:t>Tier-0 (CERN) : recording –reconstruction –distribution </a:t>
            </a:r>
          </a:p>
          <a:p>
            <a:pPr lvl="1"/>
            <a:r>
              <a:rPr lang="en-US" sz="1700" dirty="0" smtClean="0"/>
              <a:t>Tier-1 (~10 </a:t>
            </a:r>
            <a:r>
              <a:rPr lang="en-US" sz="1700" dirty="0" err="1" smtClean="0"/>
              <a:t>centres</a:t>
            </a:r>
            <a:r>
              <a:rPr lang="en-US" sz="1700" dirty="0" smtClean="0"/>
              <a:t>) : storage -reprocessing –analysis </a:t>
            </a:r>
          </a:p>
          <a:p>
            <a:pPr lvl="1"/>
            <a:r>
              <a:rPr lang="en-US" sz="1700" dirty="0" smtClean="0"/>
              <a:t>Tier-2 (~140 </a:t>
            </a:r>
            <a:r>
              <a:rPr lang="en-US" sz="1700" dirty="0" err="1" smtClean="0"/>
              <a:t>centres</a:t>
            </a:r>
            <a:r>
              <a:rPr lang="en-US" sz="1700" dirty="0" smtClean="0"/>
              <a:t>) : simulation –end-user analysis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324600" cy="306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/>
          </a:bodyPr>
          <a:lstStyle/>
          <a:p>
            <a:r>
              <a:rPr lang="el-GR" sz="1800" b="1" dirty="0" smtClean="0"/>
              <a:t>σ</a:t>
            </a:r>
            <a:r>
              <a:rPr lang="en-US" sz="1800" b="1" dirty="0" err="1" smtClean="0"/>
              <a:t>tt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dilepton</a:t>
            </a:r>
            <a:r>
              <a:rPr lang="en-US" sz="1800" b="1" dirty="0" smtClean="0"/>
              <a:t> </a:t>
            </a:r>
            <a:endParaRPr lang="en-US" sz="1800" dirty="0" smtClean="0"/>
          </a:p>
          <a:p>
            <a:r>
              <a:rPr lang="el-GR" sz="1800" b="1" dirty="0" smtClean="0"/>
              <a:t>σ</a:t>
            </a:r>
            <a:r>
              <a:rPr lang="en-US" sz="1800" b="1" dirty="0" err="1" smtClean="0"/>
              <a:t>tt</a:t>
            </a:r>
            <a:r>
              <a:rPr lang="en-US" sz="1800" b="1" dirty="0" smtClean="0"/>
              <a:t> = 171 ± 6 (stat) +16-14 (</a:t>
            </a:r>
            <a:r>
              <a:rPr lang="en-US" sz="1800" b="1" dirty="0" err="1" smtClean="0"/>
              <a:t>syst</a:t>
            </a:r>
            <a:r>
              <a:rPr lang="en-US" sz="1800" b="1" dirty="0" smtClean="0"/>
              <a:t>) ± 8 (</a:t>
            </a:r>
            <a:r>
              <a:rPr lang="en-US" sz="1800" b="1" dirty="0" err="1" smtClean="0"/>
              <a:t>lumi</a:t>
            </a:r>
            <a:r>
              <a:rPr lang="en-US" sz="1800" b="1" dirty="0" smtClean="0"/>
              <a:t>) </a:t>
            </a:r>
            <a:r>
              <a:rPr lang="en-US" sz="1800" b="1" dirty="0" err="1" smtClean="0"/>
              <a:t>pb</a:t>
            </a:r>
            <a:r>
              <a:rPr lang="en-US" sz="1800" b="1" dirty="0" smtClean="0"/>
              <a:t> </a:t>
            </a:r>
          </a:p>
          <a:p>
            <a:r>
              <a:rPr lang="sv-SE" sz="1800" b="1" dirty="0" smtClean="0"/>
              <a:t>σtt = 177 ± 6 (stat) +17-14 (syst) +8-7 (lumi) pb (w/ b-tag) </a:t>
            </a:r>
          </a:p>
          <a:p>
            <a:endParaRPr lang="ru-RU" sz="1800" dirty="0" smtClean="0"/>
          </a:p>
          <a:p>
            <a:r>
              <a:rPr lang="en-US" sz="1800" dirty="0" smtClean="0"/>
              <a:t> </a:t>
            </a:r>
            <a:r>
              <a:rPr lang="en-US" sz="1800" b="1" dirty="0" err="1" smtClean="0"/>
              <a:t>σt</a:t>
            </a:r>
            <a:r>
              <a:rPr lang="en-US" sz="1800" b="1" dirty="0" smtClean="0"/>
              <a:t> (Wt-channel) &lt; 39 (41) </a:t>
            </a:r>
            <a:r>
              <a:rPr lang="en-US" sz="1800" b="1" dirty="0" err="1" smtClean="0"/>
              <a:t>pb</a:t>
            </a:r>
            <a:r>
              <a:rPr lang="en-US" sz="1800" b="1" dirty="0" smtClean="0"/>
              <a:t> </a:t>
            </a:r>
            <a:endParaRPr lang="ru-RU" sz="1800" dirty="0" smtClean="0"/>
          </a:p>
          <a:p>
            <a:r>
              <a:rPr lang="el-GR" sz="1800" dirty="0" smtClean="0"/>
              <a:t> [σ</a:t>
            </a:r>
            <a:r>
              <a:rPr lang="en-US" sz="1800" dirty="0" err="1" smtClean="0"/>
              <a:t>th</a:t>
            </a:r>
            <a:r>
              <a:rPr lang="en-US" sz="1800" dirty="0" smtClean="0"/>
              <a:t>(SM) = 15.7 ± 1.4 </a:t>
            </a:r>
            <a:r>
              <a:rPr lang="en-US" sz="1800" dirty="0" err="1" smtClean="0"/>
              <a:t>pb</a:t>
            </a:r>
            <a:r>
              <a:rPr lang="en-US" sz="1800" dirty="0" smtClean="0"/>
              <a:t>]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r>
              <a:rPr lang="en-US" sz="1800" dirty="0" smtClean="0"/>
              <a:t> </a:t>
            </a:r>
            <a:r>
              <a:rPr lang="en-US" sz="1800" b="1" dirty="0" err="1" smtClean="0"/>
              <a:t>σt</a:t>
            </a:r>
            <a:r>
              <a:rPr lang="en-US" sz="1800" b="1" dirty="0" smtClean="0"/>
              <a:t> (s-channel) &lt; 26.5 (20.5) </a:t>
            </a:r>
            <a:r>
              <a:rPr lang="en-US" sz="1800" b="1" dirty="0" err="1" smtClean="0"/>
              <a:t>pb</a:t>
            </a:r>
            <a:r>
              <a:rPr lang="en-US" sz="1800" b="1" dirty="0" smtClean="0"/>
              <a:t> </a:t>
            </a:r>
          </a:p>
          <a:p>
            <a:r>
              <a:rPr lang="el-GR" sz="1800" dirty="0" smtClean="0"/>
              <a:t> [σ</a:t>
            </a:r>
            <a:r>
              <a:rPr lang="en-US" sz="1800" dirty="0" err="1" smtClean="0"/>
              <a:t>th</a:t>
            </a:r>
            <a:r>
              <a:rPr lang="en-US" sz="1800" dirty="0" smtClean="0"/>
              <a:t>(SM) = 4.6 ± 0.3 </a:t>
            </a:r>
            <a:r>
              <a:rPr lang="en-US" sz="1800" dirty="0" err="1" smtClean="0"/>
              <a:t>pb</a:t>
            </a:r>
            <a:r>
              <a:rPr lang="en-US" sz="1800" dirty="0" smtClean="0"/>
              <a:t>]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667000"/>
            <a:ext cx="1143000" cy="120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419600"/>
            <a:ext cx="1219200" cy="12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4495800" cy="5668963"/>
          </a:xfrm>
        </p:spPr>
        <p:txBody>
          <a:bodyPr>
            <a:normAutofit/>
          </a:bodyPr>
          <a:lstStyle/>
          <a:p>
            <a:r>
              <a:rPr lang="en-US" sz="1600" b="1" dirty="0" err="1" smtClean="0"/>
              <a:t>Aplanarity</a:t>
            </a:r>
            <a:r>
              <a:rPr lang="en-US" sz="1600" b="1" dirty="0" smtClean="0"/>
              <a:t>: </a:t>
            </a:r>
          </a:p>
          <a:p>
            <a:pPr>
              <a:buNone/>
            </a:pPr>
            <a:r>
              <a:rPr lang="en-US" sz="1600" dirty="0" smtClean="0"/>
              <a:t>      the smallest </a:t>
            </a:r>
            <a:r>
              <a:rPr lang="en-US" sz="1600" dirty="0" err="1" smtClean="0"/>
              <a:t>eigenvalue</a:t>
            </a:r>
            <a:r>
              <a:rPr lang="en-US" sz="1600" dirty="0" smtClean="0"/>
              <a:t> of the momentum tensor</a:t>
            </a:r>
          </a:p>
          <a:p>
            <a:r>
              <a:rPr lang="en-US" sz="1600" b="1" dirty="0" smtClean="0"/>
              <a:t>H</a:t>
            </a:r>
            <a:r>
              <a:rPr lang="en-US" sz="1600" b="1" baseline="-25000" dirty="0" smtClean="0"/>
              <a:t>T;3p </a:t>
            </a:r>
            <a:r>
              <a:rPr lang="en-US" sz="1600" dirty="0" smtClean="0"/>
              <a:t>: the transverse momentum of all but the two leading jets, normalized to the sum of absolute values of all longitudinal </a:t>
            </a:r>
            <a:r>
              <a:rPr lang="en-US" sz="1600" dirty="0" err="1" smtClean="0"/>
              <a:t>momenta</a:t>
            </a:r>
            <a:r>
              <a:rPr lang="en-US" sz="1600" dirty="0" smtClean="0"/>
              <a:t> in the event</a:t>
            </a:r>
          </a:p>
          <a:p>
            <a:r>
              <a:rPr lang="en-US" sz="1600" b="1" dirty="0" smtClean="0"/>
              <a:t>The anti-</a:t>
            </a:r>
            <a:r>
              <a:rPr lang="en-US" sz="1600" b="1" dirty="0" err="1" smtClean="0"/>
              <a:t>kt</a:t>
            </a:r>
            <a:r>
              <a:rPr lang="en-US" sz="1600" b="1" dirty="0" smtClean="0"/>
              <a:t> algorithm </a:t>
            </a:r>
            <a:r>
              <a:rPr lang="en-US" sz="1600" dirty="0" smtClean="0"/>
              <a:t>constructs, for each input object (either energy cluster or particle) </a:t>
            </a:r>
            <a:r>
              <a:rPr lang="en-US" sz="1600" dirty="0" err="1" smtClean="0"/>
              <a:t>i</a:t>
            </a:r>
            <a:r>
              <a:rPr lang="en-US" sz="1600" dirty="0" smtClean="0"/>
              <a:t>, the quantities </a:t>
            </a:r>
            <a:r>
              <a:rPr lang="en-US" sz="1600" dirty="0" err="1" smtClean="0"/>
              <a:t>d</a:t>
            </a:r>
            <a:r>
              <a:rPr lang="en-US" sz="1200" dirty="0" err="1" smtClean="0"/>
              <a:t>ij</a:t>
            </a:r>
            <a:r>
              <a:rPr lang="en-US" sz="1200" dirty="0" smtClean="0"/>
              <a:t> </a:t>
            </a:r>
            <a:r>
              <a:rPr lang="en-US" sz="1600" dirty="0" smtClean="0"/>
              <a:t>and</a:t>
            </a:r>
          </a:p>
          <a:p>
            <a:pPr>
              <a:buNone/>
            </a:pPr>
            <a:r>
              <a:rPr lang="en-US" sz="1600" dirty="0" smtClean="0"/>
              <a:t>        </a:t>
            </a:r>
            <a:r>
              <a:rPr lang="en-US" sz="1600" dirty="0" err="1" smtClean="0"/>
              <a:t>d</a:t>
            </a:r>
            <a:r>
              <a:rPr lang="en-US" sz="1200" dirty="0" err="1" smtClean="0"/>
              <a:t>iB</a:t>
            </a:r>
            <a:r>
              <a:rPr lang="en-US" sz="1600" dirty="0" smtClean="0"/>
              <a:t> as follows:</a:t>
            </a:r>
          </a:p>
          <a:p>
            <a:pPr>
              <a:buNone/>
            </a:pPr>
            <a:r>
              <a:rPr lang="en-US" sz="1600" dirty="0" smtClean="0"/>
              <a:t>                                         where</a:t>
            </a:r>
          </a:p>
          <a:p>
            <a:pPr>
              <a:buNone/>
            </a:pPr>
            <a:r>
              <a:rPr lang="en-US" sz="1600" dirty="0" smtClean="0"/>
              <a:t>        </a:t>
            </a:r>
            <a:r>
              <a:rPr lang="en-US" sz="1600" dirty="0" err="1" smtClean="0"/>
              <a:t>k</a:t>
            </a:r>
            <a:r>
              <a:rPr lang="en-US" sz="1400" dirty="0" err="1" smtClean="0"/>
              <a:t>ti</a:t>
            </a:r>
            <a:r>
              <a:rPr lang="en-US" sz="1600" dirty="0" smtClean="0"/>
              <a:t> is the transverse momentum of object </a:t>
            </a:r>
            <a:r>
              <a:rPr lang="en-US" sz="1600" dirty="0" err="1" smtClean="0"/>
              <a:t>i</a:t>
            </a:r>
            <a:r>
              <a:rPr lang="en-US" sz="1600" dirty="0" smtClean="0"/>
              <a:t> with respect to the beam direction.</a:t>
            </a:r>
          </a:p>
          <a:p>
            <a:pPr>
              <a:buNone/>
            </a:pPr>
            <a:r>
              <a:rPr lang="en-US" sz="1600" dirty="0" smtClean="0"/>
              <a:t>        A list containing all the </a:t>
            </a:r>
            <a:r>
              <a:rPr lang="en-US" sz="1600" dirty="0" err="1" smtClean="0"/>
              <a:t>d</a:t>
            </a:r>
            <a:r>
              <a:rPr lang="en-US" sz="1200" dirty="0" err="1" smtClean="0"/>
              <a:t>ij</a:t>
            </a:r>
            <a:r>
              <a:rPr lang="en-US" sz="1600" dirty="0" smtClean="0"/>
              <a:t> and </a:t>
            </a:r>
            <a:r>
              <a:rPr lang="en-US" sz="1600" dirty="0" err="1" smtClean="0"/>
              <a:t>d</a:t>
            </a:r>
            <a:r>
              <a:rPr lang="en-US" sz="1200" dirty="0" err="1" smtClean="0"/>
              <a:t>iB</a:t>
            </a:r>
            <a:r>
              <a:rPr lang="en-US" sz="1600" dirty="0" smtClean="0"/>
              <a:t> values is</a:t>
            </a:r>
          </a:p>
          <a:p>
            <a:pPr>
              <a:buNone/>
            </a:pPr>
            <a:r>
              <a:rPr lang="en-US" sz="1600" dirty="0" smtClean="0"/>
              <a:t>        compiled. If the smallest entry is a </a:t>
            </a:r>
            <a:r>
              <a:rPr lang="en-US" sz="1600" dirty="0" err="1" smtClean="0"/>
              <a:t>d</a:t>
            </a:r>
            <a:r>
              <a:rPr lang="en-US" sz="1200" dirty="0" err="1" smtClean="0"/>
              <a:t>ij</a:t>
            </a:r>
            <a:r>
              <a:rPr lang="en-US" sz="1600" dirty="0" smtClean="0"/>
              <a:t>, objects </a:t>
            </a:r>
            <a:r>
              <a:rPr lang="en-US" sz="1600" dirty="0" err="1" smtClean="0"/>
              <a:t>i</a:t>
            </a:r>
            <a:r>
              <a:rPr lang="en-US" sz="1600" dirty="0" smtClean="0"/>
              <a:t> and j are combined (their four-vectors are added) and the list is updated. If the smallest entry is a </a:t>
            </a:r>
            <a:r>
              <a:rPr lang="en-US" sz="1600" dirty="0" err="1" smtClean="0"/>
              <a:t>d</a:t>
            </a:r>
            <a:r>
              <a:rPr lang="en-US" sz="1200" dirty="0" err="1" smtClean="0"/>
              <a:t>iB</a:t>
            </a:r>
            <a:r>
              <a:rPr lang="en-US" sz="1600" dirty="0" smtClean="0"/>
              <a:t>, this object is considered</a:t>
            </a:r>
          </a:p>
          <a:p>
            <a:pPr>
              <a:buNone/>
            </a:pPr>
            <a:r>
              <a:rPr lang="en-US" sz="1600" dirty="0" smtClean="0"/>
              <a:t>       a complete ‘‘jet’’ and is removed from the list.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7200"/>
            <a:ext cx="212718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19335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0"/>
            <a:ext cx="23907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819400"/>
            <a:ext cx="885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276600"/>
            <a:ext cx="2895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The ATLAS detector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524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52" y="1295400"/>
            <a:ext cx="82042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133600" y="5486400"/>
            <a:ext cx="4572000" cy="990600"/>
          </a:xfrm>
          <a:prstGeom prst="wedgeRoundRectCallout">
            <a:avLst>
              <a:gd name="adj1" fmla="val 10876"/>
              <a:gd name="adj2" fmla="val -21730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Inner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Detector</a:t>
            </a:r>
            <a:r>
              <a:rPr lang="de-DE" sz="1400" dirty="0" smtClean="0">
                <a:solidFill>
                  <a:schemeClr val="tx1"/>
                </a:solidFill>
              </a:rPr>
              <a:t> (|η|&lt;2.5, B=2T):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Si Pixels, Si Strips &amp; Transition Radiation detector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tracking and </a:t>
            </a:r>
            <a:r>
              <a:rPr lang="en-US" sz="1400" dirty="0" err="1" smtClean="0">
                <a:solidFill>
                  <a:schemeClr val="tx1"/>
                </a:solidFill>
              </a:rPr>
              <a:t>vertexing</a:t>
            </a:r>
            <a:r>
              <a:rPr lang="en-US" sz="1400" dirty="0" smtClean="0">
                <a:solidFill>
                  <a:schemeClr val="tx1"/>
                </a:solidFill>
              </a:rPr>
              <a:t>, e/</a:t>
            </a:r>
            <a:r>
              <a:rPr lang="el-GR" sz="1400" dirty="0" smtClean="0">
                <a:solidFill>
                  <a:schemeClr val="tx1"/>
                </a:solidFill>
              </a:rPr>
              <a:t>π </a:t>
            </a:r>
            <a:r>
              <a:rPr lang="en-US" sz="1400" dirty="0" smtClean="0">
                <a:solidFill>
                  <a:schemeClr val="tx1"/>
                </a:solidFill>
              </a:rPr>
              <a:t>separation, </a:t>
            </a:r>
            <a:r>
              <a:rPr lang="en-US" sz="1400" dirty="0" err="1" smtClean="0">
                <a:solidFill>
                  <a:schemeClr val="tx1"/>
                </a:solidFill>
              </a:rPr>
              <a:t>dE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</a:rPr>
              <a:t>dX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Momentum resolution: </a:t>
            </a:r>
            <a:r>
              <a:rPr lang="el-GR" sz="1400" dirty="0" smtClean="0">
                <a:solidFill>
                  <a:schemeClr val="tx1"/>
                </a:solidFill>
              </a:rPr>
              <a:t>σ/</a:t>
            </a:r>
            <a:r>
              <a:rPr lang="en-US" sz="1400" dirty="0" err="1" smtClean="0">
                <a:solidFill>
                  <a:schemeClr val="tx1"/>
                </a:solidFill>
              </a:rPr>
              <a:t>pT</a:t>
            </a:r>
            <a:r>
              <a:rPr lang="en-US" sz="1400" dirty="0" smtClean="0">
                <a:solidFill>
                  <a:schemeClr val="tx1"/>
                </a:solidFill>
              </a:rPr>
              <a:t> ~ 3.8x10-4 </a:t>
            </a:r>
            <a:r>
              <a:rPr lang="en-US" sz="1400" dirty="0" err="1" smtClean="0">
                <a:solidFill>
                  <a:schemeClr val="tx1"/>
                </a:solidFill>
              </a:rPr>
              <a:t>pT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GeV</a:t>
            </a:r>
            <a:r>
              <a:rPr lang="en-US" sz="1400" dirty="0" smtClean="0">
                <a:solidFill>
                  <a:schemeClr val="tx1"/>
                </a:solidFill>
              </a:rPr>
              <a:t>) ⊕ 0.015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971800" y="4876800"/>
            <a:ext cx="2895600" cy="1066800"/>
          </a:xfrm>
          <a:prstGeom prst="wedgeRoundRectCallout">
            <a:avLst>
              <a:gd name="adj1" fmla="val 5483"/>
              <a:gd name="adj2" fmla="val -15536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EM calorimeter: </a:t>
            </a:r>
            <a:r>
              <a:rPr lang="en-US" sz="1400" dirty="0" err="1" smtClean="0">
                <a:solidFill>
                  <a:schemeClr val="tx1"/>
                </a:solidFill>
              </a:rPr>
              <a:t>Pb-LAr</a:t>
            </a:r>
            <a:r>
              <a:rPr lang="en-US" sz="1400" dirty="0" smtClean="0">
                <a:solidFill>
                  <a:schemeClr val="tx1"/>
                </a:solidFill>
              </a:rPr>
              <a:t> Accordion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e/γ trigger, identification and measurement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E-resolution: </a:t>
            </a:r>
            <a:r>
              <a:rPr lang="el-GR" sz="1400" dirty="0" smtClean="0">
                <a:solidFill>
                  <a:schemeClr val="tx1"/>
                </a:solidFill>
              </a:rPr>
              <a:t>σ/</a:t>
            </a:r>
            <a:r>
              <a:rPr lang="en-US" sz="1400" dirty="0" smtClean="0">
                <a:solidFill>
                  <a:schemeClr val="tx1"/>
                </a:solidFill>
              </a:rPr>
              <a:t>E ~ 10%/√E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62000" y="1600200"/>
            <a:ext cx="3810000" cy="1146048"/>
          </a:xfrm>
          <a:prstGeom prst="wedgeRoundRectCallout">
            <a:avLst>
              <a:gd name="adj1" fmla="val 64030"/>
              <a:gd name="adj2" fmla="val 10968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HAD </a:t>
            </a:r>
            <a:r>
              <a:rPr lang="en-US" sz="1400" dirty="0" err="1" smtClean="0">
                <a:solidFill>
                  <a:schemeClr val="tx1"/>
                </a:solidFill>
              </a:rPr>
              <a:t>calorimetry</a:t>
            </a:r>
            <a:r>
              <a:rPr lang="en-US" sz="1400" dirty="0" smtClean="0">
                <a:solidFill>
                  <a:schemeClr val="tx1"/>
                </a:solidFill>
              </a:rPr>
              <a:t> (|η|&lt;5):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segmentation, </a:t>
            </a:r>
            <a:r>
              <a:rPr lang="en-US" sz="1400" dirty="0" err="1" smtClean="0">
                <a:solidFill>
                  <a:schemeClr val="tx1"/>
                </a:solidFill>
              </a:rPr>
              <a:t>hermeticity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Fe/</a:t>
            </a:r>
            <a:r>
              <a:rPr lang="en-US" sz="1400" dirty="0" err="1" smtClean="0">
                <a:solidFill>
                  <a:schemeClr val="tx1"/>
                </a:solidFill>
              </a:rPr>
              <a:t>scintillator</a:t>
            </a:r>
            <a:r>
              <a:rPr lang="en-US" sz="1400" dirty="0" smtClean="0">
                <a:solidFill>
                  <a:schemeClr val="tx1"/>
                </a:solidFill>
              </a:rPr>
              <a:t> Tiles (central), Cu/W-</a:t>
            </a:r>
            <a:r>
              <a:rPr lang="en-US" sz="1400" dirty="0" err="1" smtClean="0">
                <a:solidFill>
                  <a:schemeClr val="tx1"/>
                </a:solidFill>
              </a:rPr>
              <a:t>LAr</a:t>
            </a:r>
            <a:r>
              <a:rPr lang="en-US" sz="1400" dirty="0" smtClean="0">
                <a:solidFill>
                  <a:schemeClr val="tx1"/>
                </a:solidFill>
              </a:rPr>
              <a:t> (fwd)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Trigger and measurement of jets and missing ET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E-resolution: σ/E ~ 50%/√E ⊕ 0.03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800600" y="4724400"/>
            <a:ext cx="3657600" cy="762000"/>
          </a:xfrm>
          <a:prstGeom prst="wedgeRoundRectCallout">
            <a:avLst>
              <a:gd name="adj1" fmla="val 5168"/>
              <a:gd name="adj2" fmla="val -35448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Muon</a:t>
            </a:r>
            <a:r>
              <a:rPr lang="en-US" sz="1400" dirty="0" smtClean="0">
                <a:solidFill>
                  <a:schemeClr val="tx1"/>
                </a:solidFill>
              </a:rPr>
              <a:t> Spectrometer (|</a:t>
            </a:r>
            <a:r>
              <a:rPr lang="el-GR" sz="1400" dirty="0" smtClean="0">
                <a:solidFill>
                  <a:schemeClr val="tx1"/>
                </a:solidFill>
              </a:rPr>
              <a:t>η|&lt;2.7)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Muon</a:t>
            </a:r>
            <a:r>
              <a:rPr lang="en-US" sz="1400" dirty="0" smtClean="0">
                <a:solidFill>
                  <a:schemeClr val="tx1"/>
                </a:solidFill>
              </a:rPr>
              <a:t> trigger and measurement with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momentum resolution &lt; 10% up to </a:t>
            </a:r>
            <a:r>
              <a:rPr lang="en-US" sz="1400" dirty="0" err="1" smtClean="0">
                <a:solidFill>
                  <a:schemeClr val="tx1"/>
                </a:solidFill>
              </a:rPr>
              <a:t>Pμ</a:t>
            </a:r>
            <a:r>
              <a:rPr lang="en-US" sz="1400" dirty="0" smtClean="0">
                <a:solidFill>
                  <a:schemeClr val="tx1"/>
                </a:solidFill>
              </a:rPr>
              <a:t> ~ 1 </a:t>
            </a:r>
            <a:r>
              <a:rPr lang="en-US" sz="1400" dirty="0" err="1" smtClean="0">
                <a:solidFill>
                  <a:schemeClr val="tx1"/>
                </a:solidFill>
              </a:rPr>
              <a:t>TeV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7400" y="1219200"/>
            <a:ext cx="22860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4 Superconducting magnets: </a:t>
            </a:r>
          </a:p>
          <a:p>
            <a:r>
              <a:rPr lang="en-US" sz="1400" dirty="0" smtClean="0"/>
              <a:t>Central Solenoid (B= 2T)</a:t>
            </a:r>
          </a:p>
          <a:p>
            <a:r>
              <a:rPr lang="en-US" sz="1400" dirty="0" smtClean="0"/>
              <a:t>3 Air core </a:t>
            </a:r>
            <a:r>
              <a:rPr lang="en-US" sz="1400" dirty="0" err="1" smtClean="0"/>
              <a:t>Toroids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Data Taking Efficiency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1143000"/>
          </a:xfrm>
          <a:solidFill>
            <a:schemeClr val="bg2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                          the luminosity delivered (</a:t>
            </a:r>
            <a:r>
              <a:rPr lang="en-US" sz="2900" dirty="0" smtClean="0"/>
              <a:t>between the declaration of stable beams </a:t>
            </a:r>
          </a:p>
          <a:p>
            <a:pPr>
              <a:buNone/>
            </a:pPr>
            <a:r>
              <a:rPr lang="en-US" sz="2900" dirty="0" smtClean="0"/>
              <a:t>                                     and the LHC request  to turn the sensitive detectors off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Efficiency    =      ---------------------------------------------------------------------------------</a:t>
            </a:r>
          </a:p>
          <a:p>
            <a:pPr>
              <a:buNone/>
            </a:pPr>
            <a:r>
              <a:rPr lang="en-US" dirty="0" smtClean="0"/>
              <a:t>                                 the luminosity recorded by ATLAS</a:t>
            </a:r>
            <a:endParaRPr lang="ru-RU" dirty="0"/>
          </a:p>
        </p:txBody>
      </p:sp>
      <p:pic>
        <p:nvPicPr>
          <p:cNvPr id="5124" name="Picture 4" descr="https://atlas.web.cern.ch/Atlas/GROUPS/DATAPREPARATION/PublicPlots/2011/DataSummary/figs/recEffByD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599129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Operational fraction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219200"/>
          <a:ext cx="6400801" cy="544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1295400"/>
                <a:gridCol w="1447801"/>
              </a:tblGrid>
              <a:tr h="61332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Subdetector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Channels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Operational </a:t>
                      </a:r>
                    </a:p>
                    <a:p>
                      <a:r>
                        <a:rPr lang="en-US" b="1" dirty="0" smtClean="0"/>
                        <a:t>Fraction</a:t>
                      </a:r>
                      <a:endParaRPr lang="ru-RU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Pixels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80 M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96.9%</a:t>
                      </a:r>
                      <a:endParaRPr lang="ru-RU" sz="1600" b="0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SCT Silicon Strips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6.3 M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99.1%</a:t>
                      </a:r>
                      <a:endParaRPr lang="ru-RU" sz="1600" b="0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TRT Transition Radiation Tracker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350 k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97.5%</a:t>
                      </a:r>
                      <a:endParaRPr lang="ru-RU" sz="1600" b="0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LAr</a:t>
                      </a:r>
                      <a:r>
                        <a:rPr lang="en-US" sz="1600" b="0" dirty="0" smtClean="0"/>
                        <a:t> EM Calorimeter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170 k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99.5%</a:t>
                      </a:r>
                      <a:endParaRPr lang="ru-RU" sz="1600" b="0" dirty="0"/>
                    </a:p>
                  </a:txBody>
                  <a:tcPr/>
                </a:tc>
              </a:tr>
              <a:tr h="285141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Tile Calorimeter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9.8</a:t>
                      </a:r>
                      <a:r>
                        <a:rPr lang="en-US" sz="1600" b="0" baseline="0" dirty="0" smtClean="0"/>
                        <a:t> k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97.9%</a:t>
                      </a:r>
                      <a:endParaRPr lang="ru-RU" sz="1600" b="0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Hadronic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Endcap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LAr</a:t>
                      </a:r>
                      <a:r>
                        <a:rPr lang="en-US" sz="1600" b="0" dirty="0" smtClean="0"/>
                        <a:t> Calorimeter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5.6</a:t>
                      </a:r>
                      <a:r>
                        <a:rPr lang="en-US" sz="1600" b="0" baseline="0" dirty="0" smtClean="0"/>
                        <a:t> k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99,6%</a:t>
                      </a:r>
                      <a:endParaRPr lang="ru-RU" sz="1600" b="0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Forward </a:t>
                      </a:r>
                      <a:r>
                        <a:rPr lang="en-US" sz="1600" b="0" dirty="0" err="1" smtClean="0"/>
                        <a:t>LAr</a:t>
                      </a:r>
                      <a:r>
                        <a:rPr lang="en-US" sz="1600" b="0" dirty="0" smtClean="0"/>
                        <a:t> Calorimeter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3.5 k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99.8%</a:t>
                      </a:r>
                      <a:endParaRPr lang="ru-RU" sz="1600" b="0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MDT </a:t>
                      </a:r>
                      <a:r>
                        <a:rPr lang="en-US" sz="1600" b="0" dirty="0" err="1" smtClean="0"/>
                        <a:t>Muon</a:t>
                      </a:r>
                      <a:r>
                        <a:rPr lang="en-US" sz="1600" b="0" dirty="0" smtClean="0"/>
                        <a:t> Drift</a:t>
                      </a:r>
                      <a:r>
                        <a:rPr lang="en-US" sz="1600" b="0" baseline="0" dirty="0" smtClean="0"/>
                        <a:t> Tubes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350 k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99.8%</a:t>
                      </a:r>
                      <a:endParaRPr lang="ru-RU" sz="1600" b="0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CSC Cathode Strip Chambers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31 k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98.5%</a:t>
                      </a:r>
                      <a:endParaRPr lang="ru-RU" sz="1600" b="0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RPC Barrel </a:t>
                      </a:r>
                      <a:r>
                        <a:rPr lang="en-US" sz="1600" b="0" dirty="0" err="1" smtClean="0"/>
                        <a:t>Muon</a:t>
                      </a:r>
                      <a:r>
                        <a:rPr lang="en-US" sz="1600" b="0" dirty="0" smtClean="0"/>
                        <a:t> Chambers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370 k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97.0%</a:t>
                      </a:r>
                      <a:endParaRPr lang="ru-RU" sz="1600" b="0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TGC </a:t>
                      </a:r>
                      <a:r>
                        <a:rPr lang="en-US" sz="1600" b="0" dirty="0" err="1" smtClean="0"/>
                        <a:t>Encap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Muon</a:t>
                      </a:r>
                      <a:r>
                        <a:rPr lang="en-US" sz="1600" b="0" dirty="0" smtClean="0"/>
                        <a:t> Chambers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320 k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98.4%</a:t>
                      </a:r>
                      <a:endParaRPr lang="ru-RU" sz="1600" b="0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LVL1 </a:t>
                      </a:r>
                      <a:r>
                        <a:rPr lang="en-US" sz="1600" b="0" dirty="0" err="1" smtClean="0"/>
                        <a:t>Calo</a:t>
                      </a:r>
                      <a:r>
                        <a:rPr lang="en-US" sz="1600" b="0" dirty="0" smtClean="0"/>
                        <a:t> Trigger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7160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99.9%</a:t>
                      </a:r>
                      <a:endParaRPr lang="ru-RU" sz="1600" b="0" dirty="0"/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LVL1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err="1" smtClean="0"/>
                        <a:t>Muon</a:t>
                      </a:r>
                      <a:r>
                        <a:rPr lang="en-US" sz="1600" b="0" dirty="0" smtClean="0"/>
                        <a:t> RPC Trigger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370 k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99.5%</a:t>
                      </a:r>
                      <a:endParaRPr lang="ru-RU" sz="1600" b="0" dirty="0"/>
                    </a:p>
                  </a:txBody>
                  <a:tcPr/>
                </a:tc>
              </a:tr>
              <a:tr h="450668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LVL1 </a:t>
                      </a:r>
                      <a:r>
                        <a:rPr lang="en-US" sz="1600" b="0" dirty="0" err="1" smtClean="0"/>
                        <a:t>Muon</a:t>
                      </a:r>
                      <a:r>
                        <a:rPr lang="en-US" sz="1600" b="0" dirty="0" smtClean="0"/>
                        <a:t> TGC Trigger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320 k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100%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Luminosity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95400"/>
            <a:ext cx="3733800" cy="18288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1800" dirty="0" smtClean="0"/>
              <a:t>The maximum instantaneous luminosity</a:t>
            </a:r>
            <a:r>
              <a:rPr lang="en-US" sz="1800" b="1" dirty="0" smtClean="0"/>
              <a:t>: 3.3x10</a:t>
            </a:r>
            <a:r>
              <a:rPr lang="en-US" sz="1800" b="1" baseline="30000" dirty="0" smtClean="0"/>
              <a:t>33 </a:t>
            </a:r>
            <a:r>
              <a:rPr lang="en-US" sz="1800" b="1" dirty="0" smtClean="0"/>
              <a:t>cm</a:t>
            </a:r>
            <a:r>
              <a:rPr lang="en-US" sz="1800" b="1" baseline="30000" dirty="0" smtClean="0"/>
              <a:t>-2</a:t>
            </a:r>
            <a:r>
              <a:rPr lang="en-US" sz="1800" b="1" dirty="0" smtClean="0"/>
              <a:t> s</a:t>
            </a:r>
            <a:r>
              <a:rPr lang="en-US" sz="1800" b="1" baseline="30000" dirty="0" smtClean="0"/>
              <a:t>-1</a:t>
            </a:r>
          </a:p>
          <a:p>
            <a:endParaRPr lang="en-US" sz="1800" baseline="30000" dirty="0" smtClean="0"/>
          </a:p>
          <a:p>
            <a:r>
              <a:rPr lang="en-US" sz="1800" dirty="0" smtClean="0"/>
              <a:t>Delivered Luminosity: </a:t>
            </a:r>
            <a:r>
              <a:rPr lang="en-US" sz="1800" b="1" dirty="0" smtClean="0"/>
              <a:t>3.23 fb</a:t>
            </a:r>
            <a:r>
              <a:rPr lang="en-US" sz="1800" b="1" baseline="30000" dirty="0" smtClean="0"/>
              <a:t>-1</a:t>
            </a:r>
          </a:p>
          <a:p>
            <a:endParaRPr lang="en-US" sz="1800" baseline="30000" dirty="0" smtClean="0"/>
          </a:p>
          <a:p>
            <a:r>
              <a:rPr lang="en-US" sz="1800" dirty="0" smtClean="0"/>
              <a:t>ATLAS Ready Recorded: </a:t>
            </a:r>
            <a:r>
              <a:rPr lang="en-US" sz="1800" b="1" dirty="0" smtClean="0"/>
              <a:t>3.04 fb</a:t>
            </a:r>
            <a:r>
              <a:rPr lang="en-US" sz="1800" b="1" baseline="30000" dirty="0" smtClean="0"/>
              <a:t>-1</a:t>
            </a:r>
            <a:endParaRPr lang="ru-RU" sz="1800" b="1" baseline="30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5602" name="Picture 2" descr="https://atlas.web.cern.ch/Atlas/GROUPS/DATAPREPARATION/PublicPlots/2011/DataSummary/figs/sumLumiByD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3848100" cy="2765217"/>
          </a:xfrm>
          <a:prstGeom prst="rect">
            <a:avLst/>
          </a:prstGeom>
          <a:noFill/>
        </p:spPr>
      </p:pic>
      <p:pic>
        <p:nvPicPr>
          <p:cNvPr id="25604" name="Picture 4" descr="https://atlas.web.cern.ch/Atlas/GROUPS/DATAPREPARATION/PublicPlots/2011/DataSummary/figs/peakLumiByFi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3590925" cy="2579838"/>
          </a:xfrm>
          <a:prstGeom prst="rect">
            <a:avLst/>
          </a:prstGeom>
          <a:noFill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00400"/>
            <a:ext cx="378071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5410200"/>
            <a:ext cx="35814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Absolute luminosity calibration by van </a:t>
            </a:r>
            <a:r>
              <a:rPr lang="en-US" dirty="0" err="1" smtClean="0"/>
              <a:t>der</a:t>
            </a:r>
            <a:r>
              <a:rPr lang="en-US" dirty="0" smtClean="0"/>
              <a:t> Meer scans</a:t>
            </a:r>
          </a:p>
          <a:p>
            <a:r>
              <a:rPr lang="el-GR" dirty="0" smtClean="0"/>
              <a:t>Δ</a:t>
            </a:r>
            <a:r>
              <a:rPr lang="en-US" dirty="0" smtClean="0"/>
              <a:t>L/L = </a:t>
            </a:r>
            <a:r>
              <a:rPr lang="en-US" b="1" dirty="0" smtClean="0"/>
              <a:t>±3.4% (2010, </a:t>
            </a:r>
            <a:r>
              <a:rPr lang="en-US" b="1" dirty="0" err="1" smtClean="0"/>
              <a:t>prel</a:t>
            </a:r>
            <a:r>
              <a:rPr lang="en-US" b="1" dirty="0" smtClean="0"/>
              <a:t>)</a:t>
            </a:r>
          </a:p>
          <a:p>
            <a:r>
              <a:rPr lang="el-GR" dirty="0" smtClean="0"/>
              <a:t>Δ</a:t>
            </a:r>
            <a:r>
              <a:rPr lang="en-US" dirty="0" smtClean="0"/>
              <a:t>L/L = </a:t>
            </a:r>
            <a:r>
              <a:rPr lang="en-US" b="1" dirty="0" smtClean="0"/>
              <a:t>±3.7% (2011, </a:t>
            </a:r>
            <a:r>
              <a:rPr lang="en-US" b="1" dirty="0" err="1" smtClean="0"/>
              <a:t>prel</a:t>
            </a:r>
            <a:r>
              <a:rPr lang="en-US" b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Pile-up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3276600" cy="190500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1600" dirty="0" smtClean="0"/>
              <a:t>50 ns bunch trains for ~all 2011 data</a:t>
            </a:r>
          </a:p>
          <a:p>
            <a:r>
              <a:rPr lang="en-US" sz="1600" dirty="0" smtClean="0"/>
              <a:t>Substantial in- and out-of-time pileup</a:t>
            </a:r>
          </a:p>
          <a:p>
            <a:r>
              <a:rPr lang="en-US" sz="1600" dirty="0" smtClean="0"/>
              <a:t>Much progress understanding impact on performance, with data &amp; simulation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4870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61722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002060"/>
                </a:solidFill>
              </a:rPr>
              <a:t>Z→μμ</a:t>
            </a:r>
            <a:r>
              <a:rPr lang="en-US" sz="1600" i="1" dirty="0" smtClean="0">
                <a:solidFill>
                  <a:srgbClr val="002060"/>
                </a:solidFill>
              </a:rPr>
              <a:t> event with 11 primary vertices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7173" name="Picture 5" descr="https://atlas.web.cern.ch/Atlas/GROUPS/DATAPREPARATION/PublicPlots/2011/DataSummary/figs/mu_2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1"/>
            <a:ext cx="3810000" cy="2737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Trigger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066800"/>
            <a:ext cx="1905000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Typical rates</a:t>
            </a:r>
          </a:p>
          <a:p>
            <a:r>
              <a:rPr lang="en-US" sz="1600" dirty="0" smtClean="0"/>
              <a:t>L1: 60 kHz</a:t>
            </a:r>
          </a:p>
          <a:p>
            <a:r>
              <a:rPr lang="en-US" sz="1600" dirty="0" smtClean="0"/>
              <a:t>L2:  5 kHz</a:t>
            </a:r>
          </a:p>
          <a:p>
            <a:r>
              <a:rPr lang="en-US" sz="1600" dirty="0" smtClean="0"/>
              <a:t>EF:  300-400 Hz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09801"/>
            <a:ext cx="456535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066800"/>
            <a:ext cx="3352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Level-1:</a:t>
            </a:r>
          </a:p>
          <a:p>
            <a:r>
              <a:rPr lang="en-US" sz="1600" dirty="0" smtClean="0"/>
              <a:t>Implemented in hardware</a:t>
            </a:r>
          </a:p>
          <a:p>
            <a:r>
              <a:rPr lang="en-US" sz="1600" dirty="0" err="1" smtClean="0"/>
              <a:t>Muon</a:t>
            </a:r>
            <a:r>
              <a:rPr lang="en-US" sz="1600" dirty="0" smtClean="0"/>
              <a:t> + </a:t>
            </a:r>
            <a:r>
              <a:rPr lang="en-US" sz="1600" dirty="0" err="1" smtClean="0"/>
              <a:t>Calo</a:t>
            </a:r>
            <a:r>
              <a:rPr lang="en-US" sz="1600" dirty="0" smtClean="0"/>
              <a:t> based coarse granularity</a:t>
            </a:r>
          </a:p>
          <a:p>
            <a:r>
              <a:rPr lang="en-US" sz="1600" dirty="0" smtClean="0"/>
              <a:t>e/</a:t>
            </a:r>
            <a:r>
              <a:rPr lang="el-GR" sz="1600" dirty="0" smtClean="0"/>
              <a:t>γ, μ, π, τ, </a:t>
            </a:r>
            <a:r>
              <a:rPr lang="en-US" sz="1600" dirty="0" smtClean="0"/>
              <a:t>jet candidate selection</a:t>
            </a:r>
          </a:p>
          <a:p>
            <a:r>
              <a:rPr lang="en-US" sz="1600" dirty="0" smtClean="0"/>
              <a:t>Define regions of interest (ROIs)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667000"/>
            <a:ext cx="3382016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Level-2:</a:t>
            </a:r>
          </a:p>
          <a:p>
            <a:r>
              <a:rPr lang="en-US" sz="1600" dirty="0" smtClean="0"/>
              <a:t>Implemented in software</a:t>
            </a:r>
          </a:p>
          <a:p>
            <a:r>
              <a:rPr lang="en-US" sz="1600" dirty="0" smtClean="0"/>
              <a:t>Seeded by level-1 ROIs, full granularity</a:t>
            </a:r>
          </a:p>
          <a:p>
            <a:r>
              <a:rPr lang="en-US" sz="1600" dirty="0" smtClean="0"/>
              <a:t>Inner Detector – </a:t>
            </a:r>
            <a:r>
              <a:rPr lang="en-US" sz="1600" dirty="0" err="1" smtClean="0"/>
              <a:t>Calo</a:t>
            </a:r>
            <a:r>
              <a:rPr lang="en-US" sz="1600" dirty="0" smtClean="0"/>
              <a:t> track matching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191000"/>
            <a:ext cx="35814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Event Filter:</a:t>
            </a:r>
          </a:p>
          <a:p>
            <a:r>
              <a:rPr lang="en-US" sz="1600" dirty="0" smtClean="0"/>
              <a:t>Implemented in software</a:t>
            </a:r>
          </a:p>
          <a:p>
            <a:r>
              <a:rPr lang="en-US" sz="1600" dirty="0" smtClean="0"/>
              <a:t>Offline-like algorithms for physics</a:t>
            </a:r>
          </a:p>
          <a:p>
            <a:r>
              <a:rPr lang="en-US" sz="1600" dirty="0" smtClean="0"/>
              <a:t>signatures</a:t>
            </a:r>
          </a:p>
          <a:p>
            <a:r>
              <a:rPr lang="en-US" sz="1600" dirty="0" smtClean="0"/>
              <a:t>Refine LV2 decision</a:t>
            </a:r>
          </a:p>
          <a:p>
            <a:r>
              <a:rPr lang="en-US" sz="1600" dirty="0" smtClean="0"/>
              <a:t>Full event building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6019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L.Mapelli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2438</Words>
  <Application>Microsoft Office PowerPoint</Application>
  <PresentationFormat>Экран (4:3)</PresentationFormat>
  <Paragraphs>369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ATLAS overview &amp; recent results</vt:lpstr>
      <vt:lpstr>Scope</vt:lpstr>
      <vt:lpstr>Слайд 3</vt:lpstr>
      <vt:lpstr>The ATLAS detector</vt:lpstr>
      <vt:lpstr>Data Taking Efficiency</vt:lpstr>
      <vt:lpstr>Operational fraction</vt:lpstr>
      <vt:lpstr>Luminosity</vt:lpstr>
      <vt:lpstr>Pile-up</vt:lpstr>
      <vt:lpstr>Trigger</vt:lpstr>
      <vt:lpstr>Inner detector</vt:lpstr>
      <vt:lpstr>ID Performance</vt:lpstr>
      <vt:lpstr>ID Performance</vt:lpstr>
      <vt:lpstr>ID Performance</vt:lpstr>
      <vt:lpstr>B-tagging</vt:lpstr>
      <vt:lpstr>Jet reconstruction</vt:lpstr>
      <vt:lpstr>Jet pT resolution</vt:lpstr>
      <vt:lpstr>ETmiss </vt:lpstr>
      <vt:lpstr>Tau-lepton</vt:lpstr>
      <vt:lpstr>e/γ</vt:lpstr>
      <vt:lpstr>Photon identification</vt:lpstr>
      <vt:lpstr>γ   energy resolution</vt:lpstr>
      <vt:lpstr>Muon combined</vt:lpstr>
      <vt:lpstr>Top</vt:lpstr>
      <vt:lpstr>Results on t-quark </vt:lpstr>
      <vt:lpstr>Measurement of the tt̅ production cross-section in pp collisions at √s = 7 TeV using kinematic information of lepton+jets events        ATLAS-CONF-2011-121</vt:lpstr>
      <vt:lpstr>Measurement of the t-channel Single Top-Quark Production Cross Section     ATLAS-CONF-2011-101</vt:lpstr>
      <vt:lpstr>Measurement of the charge asymmetry in top quark pair production   ATLAS-CONF-2011-106</vt:lpstr>
      <vt:lpstr>Measurement of spin correlation in tt̅ production from pp collisions at √s=7 TeV   ATLAS-CONF-2011-117</vt:lpstr>
      <vt:lpstr>Spare slides</vt:lpstr>
      <vt:lpstr>ATLAS upgrade</vt:lpstr>
      <vt:lpstr>Data analysis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overview &amp; recent results</dc:title>
  <dc:creator>Александр</dc:creator>
  <cp:lastModifiedBy>Александр</cp:lastModifiedBy>
  <cp:revision>215</cp:revision>
  <dcterms:created xsi:type="dcterms:W3CDTF">2011-09-15T17:06:35Z</dcterms:created>
  <dcterms:modified xsi:type="dcterms:W3CDTF">2011-09-26T05:16:28Z</dcterms:modified>
</cp:coreProperties>
</file>