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4" r:id="rId7"/>
    <p:sldId id="270" r:id="rId8"/>
    <p:sldId id="271" r:id="rId9"/>
    <p:sldId id="272" r:id="rId10"/>
    <p:sldId id="265" r:id="rId11"/>
    <p:sldId id="263" r:id="rId12"/>
    <p:sldId id="273" r:id="rId13"/>
    <p:sldId id="267" r:id="rId14"/>
    <p:sldId id="26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30B83-432C-4005-94F2-8AA21CDD72C1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9B0F9-B244-4507-B140-D4C25765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B0F9-B244-4507-B140-D4C257655E5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C527F8-D3DA-4104-9FD8-A8561AB2883C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EF6628-3101-4D8B-AD5A-CE1B3D3FF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8305800" cy="1143000"/>
          </a:xfrm>
        </p:spPr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Rakhmetov</a:t>
            </a:r>
            <a:r>
              <a:rPr lang="en-US" dirty="0" smtClean="0"/>
              <a:t>, S. </a:t>
            </a:r>
            <a:r>
              <a:rPr lang="en-US" dirty="0" err="1" smtClean="0"/>
              <a:t>Keyzerov</a:t>
            </a:r>
            <a:endParaRPr lang="en-US" dirty="0" smtClean="0"/>
          </a:p>
          <a:p>
            <a:r>
              <a:rPr lang="en-US" dirty="0" smtClean="0"/>
              <a:t>SINP MSU, Moscow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305800" cy="1981200"/>
          </a:xfrm>
        </p:spPr>
        <p:txBody>
          <a:bodyPr/>
          <a:lstStyle/>
          <a:p>
            <a:r>
              <a:rPr smtClean="0"/>
              <a:t>Linear approximation in Möller gravity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621508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QFTHEP  2011, 24-30 September, </a:t>
            </a:r>
            <a:r>
              <a:rPr lang="en-US" smtClean="0">
                <a:latin typeface="Arial Narrow" pitchFamily="34" charset="0"/>
              </a:rPr>
              <a:t>Luchezarny</a:t>
            </a:r>
            <a:r>
              <a:rPr lang="en-US" dirty="0" smtClean="0">
                <a:latin typeface="Arial Narrow" pitchFamily="34" charset="0"/>
              </a:rPr>
              <a:t>, Russia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00044"/>
            <a:ext cx="8229600" cy="776270"/>
          </a:xfrm>
        </p:spPr>
        <p:txBody>
          <a:bodyPr>
            <a:normAutofit fontScale="90000"/>
          </a:bodyPr>
          <a:lstStyle/>
          <a:p>
            <a:r>
              <a:rPr smtClean="0"/>
              <a:t>Schwarzschild solution in Möller Gravity</a:t>
            </a:r>
            <a:endParaRPr lang="ru-RU" dirty="0"/>
          </a:p>
        </p:txBody>
      </p:sp>
      <p:sp>
        <p:nvSpPr>
          <p:cNvPr id="10" name="Содержимое 4"/>
          <p:cNvSpPr>
            <a:spLocks noGrp="1"/>
          </p:cNvSpPr>
          <p:nvPr>
            <p:ph idx="1"/>
          </p:nvPr>
        </p:nvSpPr>
        <p:spPr>
          <a:xfrm>
            <a:off x="457200" y="976314"/>
            <a:ext cx="8229600" cy="5167330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Arial" pitchFamily="34" charset="0"/>
              </a:rPr>
              <a:t>Metric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 smtClean="0">
                <a:cs typeface="Arial" pitchFamily="34" charset="0"/>
              </a:rPr>
              <a:t>Metric tensor</a:t>
            </a:r>
            <a:r>
              <a:rPr lang="ru-RU" sz="2400" dirty="0" smtClean="0">
                <a:cs typeface="Arial" pitchFamily="34" charset="0"/>
              </a:rPr>
              <a:t>:</a:t>
            </a:r>
          </a:p>
          <a:p>
            <a:endParaRPr lang="ru-RU" sz="2400" dirty="0" smtClean="0">
              <a:cs typeface="Arial" pitchFamily="34" charset="0"/>
            </a:endParaRPr>
          </a:p>
          <a:p>
            <a:endParaRPr lang="ru-RU" sz="2400" dirty="0" smtClean="0">
              <a:cs typeface="Arial" pitchFamily="34" charset="0"/>
            </a:endParaRPr>
          </a:p>
          <a:p>
            <a:r>
              <a:rPr lang="en-US" sz="2400" dirty="0" err="1" smtClean="0"/>
              <a:t>Ansatz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for the </a:t>
            </a:r>
            <a:r>
              <a:rPr lang="en-US" sz="2400" dirty="0" err="1" smtClean="0">
                <a:cs typeface="Arial" pitchFamily="34" charset="0"/>
              </a:rPr>
              <a:t>vielbein</a:t>
            </a:r>
            <a:r>
              <a:rPr lang="ru-RU" sz="2400" dirty="0" smtClean="0">
                <a:cs typeface="Arial" pitchFamily="34" charset="0"/>
              </a:rPr>
              <a:t>:</a:t>
            </a:r>
            <a:endParaRPr lang="en-US" sz="2400" dirty="0" smtClean="0"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cs typeface="Arial" pitchFamily="34" charset="0"/>
              </a:rPr>
              <a:t>Where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71670" y="1000108"/>
          <a:ext cx="5397500" cy="558800"/>
        </p:xfrm>
        <a:graphic>
          <a:graphicData uri="http://schemas.openxmlformats.org/presentationml/2006/ole">
            <p:oleObj spid="_x0000_s1026" name="Equation" r:id="rId3" imgW="5397480" imgH="55872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57488" y="1500174"/>
          <a:ext cx="2438400" cy="1016000"/>
        </p:xfrm>
        <a:graphic>
          <a:graphicData uri="http://schemas.openxmlformats.org/presentationml/2006/ole">
            <p:oleObj spid="_x0000_s1027" name="Equation" r:id="rId4" imgW="2438280" imgH="101592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42910" y="3286124"/>
          <a:ext cx="1028700" cy="431800"/>
        </p:xfrm>
        <a:graphic>
          <a:graphicData uri="http://schemas.openxmlformats.org/presentationml/2006/ole">
            <p:oleObj spid="_x0000_s1028" name="Equation" r:id="rId5" imgW="1028520" imgH="43164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42910" y="3643314"/>
          <a:ext cx="1168400" cy="368300"/>
        </p:xfrm>
        <a:graphic>
          <a:graphicData uri="http://schemas.openxmlformats.org/presentationml/2006/ole">
            <p:oleObj spid="_x0000_s1030" name="Equation" r:id="rId6" imgW="1168200" imgH="36828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428860" y="3286124"/>
          <a:ext cx="939800" cy="393700"/>
        </p:xfrm>
        <a:graphic>
          <a:graphicData uri="http://schemas.openxmlformats.org/presentationml/2006/ole">
            <p:oleObj spid="_x0000_s1034" name="Equation" r:id="rId7" imgW="939600" imgH="39348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929058" y="3214686"/>
          <a:ext cx="1676400" cy="393700"/>
        </p:xfrm>
        <a:graphic>
          <a:graphicData uri="http://schemas.openxmlformats.org/presentationml/2006/ole">
            <p:oleObj spid="_x0000_s1035" name="Equation" r:id="rId8" imgW="1676160" imgH="39348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857620" y="3643314"/>
          <a:ext cx="1816100" cy="342900"/>
        </p:xfrm>
        <a:graphic>
          <a:graphicData uri="http://schemas.openxmlformats.org/presentationml/2006/ole">
            <p:oleObj spid="_x0000_s1036" name="Equation" r:id="rId9" imgW="1815840" imgH="342720" progId="Equation.DSMT4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428860" y="3714752"/>
          <a:ext cx="952500" cy="393700"/>
        </p:xfrm>
        <a:graphic>
          <a:graphicData uri="http://schemas.openxmlformats.org/presentationml/2006/ole">
            <p:oleObj spid="_x0000_s1038" name="Equation" r:id="rId10" imgW="952200" imgH="393480" progId="Equation.DSMT4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584200" y="4776788"/>
          <a:ext cx="1676400" cy="1016000"/>
        </p:xfrm>
        <a:graphic>
          <a:graphicData uri="http://schemas.openxmlformats.org/presentationml/2006/ole">
            <p:oleObj spid="_x0000_s1041" name="Equation" r:id="rId11" imgW="1676160" imgH="1015920" progId="Equation.DSMT4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2643174" y="4714884"/>
          <a:ext cx="2260600" cy="1143000"/>
        </p:xfrm>
        <a:graphic>
          <a:graphicData uri="http://schemas.openxmlformats.org/presentationml/2006/ole">
            <p:oleObj spid="_x0000_s1042" name="Equation" r:id="rId12" imgW="2260440" imgH="1143000" progId="Equation.DSMT4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5286380" y="4714884"/>
          <a:ext cx="2209800" cy="1143000"/>
        </p:xfrm>
        <a:graphic>
          <a:graphicData uri="http://schemas.openxmlformats.org/presentationml/2006/ole">
            <p:oleObj spid="_x0000_s1043" name="Equation" r:id="rId13" imgW="2209680" imgH="114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/>
          <a:lstStyle/>
          <a:p>
            <a:r>
              <a:rPr lang="en-US" dirty="0" smtClean="0"/>
              <a:t>Finally obtain 3 equations  for two parameters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Where</a:t>
            </a:r>
          </a:p>
          <a:p>
            <a:r>
              <a:rPr lang="en-US" sz="2400" dirty="0" smtClean="0"/>
              <a:t>System has solution only if </a:t>
            </a:r>
            <a:r>
              <a:rPr lang="en-US" sz="1600" dirty="0" smtClean="0"/>
              <a:t>K</a:t>
            </a:r>
            <a:r>
              <a:rPr lang="en-US" sz="2400" dirty="0" smtClean="0"/>
              <a:t>=0 or (this is the same)  2k1+k2+k3=0 and this is pure GR Schwarzschild solution</a:t>
            </a:r>
            <a:r>
              <a:rPr lang="ru-RU" sz="2400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where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Schwarzschild </a:t>
            </a:r>
            <a:r>
              <a:rPr lang="de-DE" dirty="0" err="1" smtClean="0"/>
              <a:t>solution</a:t>
            </a:r>
            <a:r>
              <a:rPr lang="de-DE" dirty="0" smtClean="0"/>
              <a:t> in Möller Gravity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8596" y="1500174"/>
          <a:ext cx="6946901" cy="508000"/>
        </p:xfrm>
        <a:graphic>
          <a:graphicData uri="http://schemas.openxmlformats.org/presentationml/2006/ole">
            <p:oleObj spid="_x0000_s3074" name="Equation" r:id="rId3" imgW="6946560" imgH="50796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8596" y="2071678"/>
          <a:ext cx="6515100" cy="508000"/>
        </p:xfrm>
        <a:graphic>
          <a:graphicData uri="http://schemas.openxmlformats.org/presentationml/2006/ole">
            <p:oleObj spid="_x0000_s3075" name="Equation" r:id="rId4" imgW="6514920" imgH="50796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28596" y="2643182"/>
          <a:ext cx="7759700" cy="520700"/>
        </p:xfrm>
        <a:graphic>
          <a:graphicData uri="http://schemas.openxmlformats.org/presentationml/2006/ole">
            <p:oleObj spid="_x0000_s3076" name="Equation" r:id="rId5" imgW="7759440" imgH="52056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857356" y="3143248"/>
          <a:ext cx="1168400" cy="762000"/>
        </p:xfrm>
        <a:graphic>
          <a:graphicData uri="http://schemas.openxmlformats.org/presentationml/2006/ole">
            <p:oleObj spid="_x0000_s3077" name="Equation" r:id="rId6" imgW="1168200" imgH="76176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928794" y="4572008"/>
          <a:ext cx="5689600" cy="787400"/>
        </p:xfrm>
        <a:graphic>
          <a:graphicData uri="http://schemas.openxmlformats.org/presentationml/2006/ole">
            <p:oleObj spid="_x0000_s3078" name="Equation" r:id="rId7" imgW="5689440" imgH="78732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452563" y="5432425"/>
          <a:ext cx="2946400" cy="863600"/>
        </p:xfrm>
        <a:graphic>
          <a:graphicData uri="http://schemas.openxmlformats.org/presentationml/2006/ole">
            <p:oleObj spid="_x0000_s3079" name="Equation" r:id="rId8" imgW="2946240" imgH="86328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927600" y="5710238"/>
          <a:ext cx="1092200" cy="381000"/>
        </p:xfrm>
        <a:graphic>
          <a:graphicData uri="http://schemas.openxmlformats.org/presentationml/2006/ole">
            <p:oleObj spid="_x0000_s3080" name="Equation" r:id="rId9" imgW="109188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Shwarzschield</a:t>
            </a:r>
            <a:r>
              <a:rPr lang="en-US" dirty="0" smtClean="0"/>
              <a:t> reference frame we have two non trivial expressions for  </a:t>
            </a:r>
          </a:p>
          <a:p>
            <a:pPr>
              <a:buNone/>
            </a:pPr>
            <a:r>
              <a:rPr lang="en-US" dirty="0" smtClean="0"/>
              <a:t>Thus the equation for small variations is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where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we can see, this eq. describe the waves, which have some additional interaction with background and some effective mass, that depends from radial component.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76270"/>
          </a:xfrm>
        </p:spPr>
        <p:txBody>
          <a:bodyPr>
            <a:normAutofit fontScale="90000"/>
          </a:bodyPr>
          <a:lstStyle/>
          <a:p>
            <a:r>
              <a:rPr smtClean="0"/>
              <a:t>Equations for the small variations over Schwarzschild background</a:t>
            </a:r>
            <a:endParaRPr lang="ru-RU" dirty="0"/>
          </a:p>
        </p:txBody>
      </p:sp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567141" y="2557890"/>
          <a:ext cx="3683001" cy="508000"/>
        </p:xfrm>
        <a:graphic>
          <a:graphicData uri="http://schemas.openxmlformats.org/presentationml/2006/ole">
            <p:oleObj spid="_x0000_s53258" name="Equation" r:id="rId3" imgW="3682800" imgH="507960" progId="Equation.DSMT4">
              <p:embed/>
            </p:oleObj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4071934" y="1643050"/>
          <a:ext cx="1524000" cy="482600"/>
        </p:xfrm>
        <a:graphic>
          <a:graphicData uri="http://schemas.openxmlformats.org/presentationml/2006/ole">
            <p:oleObj spid="_x0000_s53259" name="Equation" r:id="rId4" imgW="1523880" imgH="482400" progId="Equation.DSMT4">
              <p:embed/>
            </p:oleObj>
          </a:graphicData>
        </a:graphic>
      </p:graphicFrame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6286512" y="1714488"/>
          <a:ext cx="1460500" cy="393700"/>
        </p:xfrm>
        <a:graphic>
          <a:graphicData uri="http://schemas.openxmlformats.org/presentationml/2006/ole">
            <p:oleObj spid="_x0000_s53260" name="Equation" r:id="rId5" imgW="1460160" imgH="393480" progId="Equation.DSMT4">
              <p:embed/>
            </p:oleObj>
          </a:graphicData>
        </a:graphic>
      </p:graphicFrame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500034" y="3214686"/>
          <a:ext cx="1625600" cy="914400"/>
        </p:xfrm>
        <a:graphic>
          <a:graphicData uri="http://schemas.openxmlformats.org/presentationml/2006/ole">
            <p:oleObj spid="_x0000_s53261" name="Equation" r:id="rId6" imgW="1625400" imgH="914400" progId="Equation.DSMT4">
              <p:embed/>
            </p:oleObj>
          </a:graphicData>
        </a:graphic>
      </p:graphicFrame>
      <p:graphicFrame>
        <p:nvGraphicFramePr>
          <p:cNvPr id="53262" name="Object 14"/>
          <p:cNvGraphicFramePr>
            <a:graphicFrameLocks noChangeAspect="1"/>
          </p:cNvGraphicFramePr>
          <p:nvPr/>
        </p:nvGraphicFramePr>
        <p:xfrm>
          <a:off x="2870200" y="2928938"/>
          <a:ext cx="5969000" cy="1219200"/>
        </p:xfrm>
        <a:graphic>
          <a:graphicData uri="http://schemas.openxmlformats.org/presentationml/2006/ole">
            <p:oleObj spid="_x0000_s53262" name="Equation" r:id="rId7" imgW="5968800" imgH="1218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" y="152400"/>
            <a:ext cx="8229600" cy="113346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Self-consistent Solutions for </a:t>
            </a:r>
            <a:r>
              <a:rPr kumimoji="0" lang="en-US" sz="48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Kaluza</a:t>
            </a:r>
            <a:r>
              <a:rPr kumimoji="0" lang="en-US" sz="48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-Klein theories</a:t>
            </a:r>
            <a:endParaRPr kumimoji="0" lang="ru-RU" sz="48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457200" y="1285860"/>
            <a:ext cx="8229600" cy="481014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large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latin</a:t>
            </a:r>
            <a:r>
              <a:rPr lang="en-US" sz="2400" dirty="0" smtClean="0"/>
              <a:t> letters are changed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0 to 7, except 4,  small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letters -from 5 to 7, small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letters - from 0 to 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Manifold is 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1400" b="0" i="0" u="none" strike="noStrike" kern="1200" cap="none" spc="0" normalizeH="0" baseline="6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Ansatz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vielbein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nontrivial equations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constants are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have a searching solution.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857250" y="2643188"/>
          <a:ext cx="2374900" cy="444500"/>
        </p:xfrm>
        <a:graphic>
          <a:graphicData uri="http://schemas.openxmlformats.org/presentationml/2006/ole">
            <p:oleObj spid="_x0000_s26625" name="Equation" r:id="rId3" imgW="2374560" imgH="444240" progId="Equation.DSMT4">
              <p:embed/>
            </p:oleObj>
          </a:graphicData>
        </a:graphic>
      </p:graphicFrame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429000" y="2643188"/>
          <a:ext cx="965200" cy="381000"/>
        </p:xfrm>
        <a:graphic>
          <a:graphicData uri="http://schemas.openxmlformats.org/presentationml/2006/ole">
            <p:oleObj spid="_x0000_s26626" name="Equation" r:id="rId4" imgW="965160" imgH="38088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643438" y="2643188"/>
          <a:ext cx="977900" cy="393700"/>
        </p:xfrm>
        <a:graphic>
          <a:graphicData uri="http://schemas.openxmlformats.org/presentationml/2006/ole">
            <p:oleObj spid="_x0000_s26627" name="Equation" r:id="rId5" imgW="977760" imgH="393480" progId="Equation.DSMT4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786438" y="2571750"/>
          <a:ext cx="2654300" cy="457200"/>
        </p:xfrm>
        <a:graphic>
          <a:graphicData uri="http://schemas.openxmlformats.org/presentationml/2006/ole">
            <p:oleObj spid="_x0000_s26628" name="Equation" r:id="rId6" imgW="2654280" imgH="45720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500166" y="3500438"/>
          <a:ext cx="4991100" cy="647700"/>
        </p:xfrm>
        <a:graphic>
          <a:graphicData uri="http://schemas.openxmlformats.org/presentationml/2006/ole">
            <p:oleObj spid="_x0000_s26629" name="Equation" r:id="rId7" imgW="4991040" imgH="647640" progId="Equation.DSMT4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428728" y="4000504"/>
          <a:ext cx="6629400" cy="762000"/>
        </p:xfrm>
        <a:graphic>
          <a:graphicData uri="http://schemas.openxmlformats.org/presentationml/2006/ole">
            <p:oleObj spid="_x0000_s26630" name="Equation" r:id="rId8" imgW="6629400" imgH="76176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214414" y="5072074"/>
          <a:ext cx="1016000" cy="495300"/>
        </p:xfrm>
        <a:graphic>
          <a:graphicData uri="http://schemas.openxmlformats.org/presentationml/2006/ole">
            <p:oleObj spid="_x0000_s26631" name="Equation" r:id="rId9" imgW="1015920" imgH="49500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2643174" y="5072074"/>
          <a:ext cx="977900" cy="495300"/>
        </p:xfrm>
        <a:graphic>
          <a:graphicData uri="http://schemas.openxmlformats.org/presentationml/2006/ole">
            <p:oleObj spid="_x0000_s26632" name="Equation" r:id="rId10" imgW="977760" imgH="495000" progId="Equation.DSMT4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4214810" y="5072074"/>
          <a:ext cx="965200" cy="495300"/>
        </p:xfrm>
        <a:graphic>
          <a:graphicData uri="http://schemas.openxmlformats.org/presentationml/2006/ole">
            <p:oleObj spid="_x0000_s26633" name="Equation" r:id="rId11" imgW="96516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Schwarzschild solution appears  not only in case, when the constants of the </a:t>
            </a:r>
            <a:r>
              <a:rPr lang="en-US" sz="2400" dirty="0" err="1" smtClean="0"/>
              <a:t>Möller</a:t>
            </a:r>
            <a:r>
              <a:rPr lang="en-US" sz="2400" dirty="0" smtClean="0"/>
              <a:t> theory are small, as was shown by </a:t>
            </a:r>
            <a:r>
              <a:rPr lang="en-US" sz="2400" dirty="0" err="1" smtClean="0"/>
              <a:t>Möller</a:t>
            </a:r>
            <a:r>
              <a:rPr lang="en-US" sz="2400" dirty="0" smtClean="0"/>
              <a:t>, but in case of arbitrary constants too, when some relations is valid. There are wide area of theory parameters, in </a:t>
            </a:r>
            <a:r>
              <a:rPr lang="en-US" sz="2400" dirty="0" err="1" smtClean="0"/>
              <a:t>wich</a:t>
            </a:r>
            <a:r>
              <a:rPr lang="en-US" sz="2400" dirty="0" smtClean="0"/>
              <a:t> we have not find spherically symmetric  </a:t>
            </a:r>
            <a:r>
              <a:rPr lang="en-US" sz="2400" dirty="0" err="1" smtClean="0"/>
              <a:t>Shwarzshield</a:t>
            </a:r>
            <a:r>
              <a:rPr lang="en-US" sz="2400" dirty="0" smtClean="0"/>
              <a:t>-like solutions. Linear approximation does not help us whether such solutions exist or not.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/>
              <a:t>Small variations over </a:t>
            </a:r>
            <a:r>
              <a:rPr lang="en-US" dirty="0" err="1" smtClean="0"/>
              <a:t>backgraund</a:t>
            </a:r>
            <a:r>
              <a:rPr lang="en-US" dirty="0" smtClean="0"/>
              <a:t>, can be considered as  an </a:t>
            </a:r>
            <a:r>
              <a:rPr lang="en-US" dirty="0" err="1" smtClean="0"/>
              <a:t>antisymmetric</a:t>
            </a:r>
            <a:r>
              <a:rPr lang="en-US" dirty="0" smtClean="0"/>
              <a:t> second rank tensor field with spin 1, which “feels” reference frame structure, and in the arbitrary case have an effective mass, depending from coordinates.</a:t>
            </a:r>
            <a:endParaRPr lang="en-US" sz="2400" dirty="0" smtClean="0"/>
          </a:p>
          <a:p>
            <a:r>
              <a:rPr lang="en-US" sz="2400" dirty="0" smtClean="0"/>
              <a:t>With large spectra of theory parameters, 4-dimantional dynamics allows solutions like plane </a:t>
            </a:r>
            <a:r>
              <a:rPr lang="en-US" sz="2400" dirty="0" err="1" smtClean="0"/>
              <a:t>Minkovsky</a:t>
            </a:r>
            <a:r>
              <a:rPr lang="en-US" sz="2400" dirty="0" smtClean="0"/>
              <a:t> space, and the other dimensions are spontaneously </a:t>
            </a:r>
            <a:r>
              <a:rPr lang="en-US" sz="2400" dirty="0" err="1" smtClean="0"/>
              <a:t>compactifed</a:t>
            </a:r>
            <a:r>
              <a:rPr lang="en-US" sz="2400" dirty="0" smtClean="0"/>
              <a:t> in to n-</a:t>
            </a:r>
            <a:r>
              <a:rPr lang="en-US" sz="2400" dirty="0" err="1" smtClean="0"/>
              <a:t>dimentional</a:t>
            </a:r>
            <a:r>
              <a:rPr lang="en-US" sz="2400" dirty="0" smtClean="0"/>
              <a:t> sphere. This is very similar on </a:t>
            </a:r>
            <a:r>
              <a:rPr lang="en-US" sz="2400" dirty="0" err="1" smtClean="0"/>
              <a:t>compactification</a:t>
            </a:r>
            <a:r>
              <a:rPr lang="en-US" sz="2400" dirty="0" smtClean="0"/>
              <a:t> of Freund-Rubin type, but our </a:t>
            </a:r>
            <a:r>
              <a:rPr lang="en-US" sz="2400" dirty="0" err="1" smtClean="0"/>
              <a:t>antisymmetric</a:t>
            </a:r>
            <a:r>
              <a:rPr lang="en-US" sz="2400" dirty="0" smtClean="0"/>
              <a:t> second rank tensor field can not play role of Freund-Rubin field.</a:t>
            </a:r>
            <a:endParaRPr lang="ru-RU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smtClean="0"/>
              <a:t>Conclusions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Thanks for your attention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Motivations</a:t>
            </a:r>
          </a:p>
          <a:p>
            <a:r>
              <a:rPr lang="en-US" dirty="0" smtClean="0"/>
              <a:t>Brief introduction in </a:t>
            </a:r>
            <a:r>
              <a:rPr lang="en-US" dirty="0" err="1" smtClean="0"/>
              <a:t>Möller</a:t>
            </a:r>
            <a:r>
              <a:rPr lang="en-US" dirty="0" smtClean="0"/>
              <a:t> (</a:t>
            </a:r>
            <a:r>
              <a:rPr lang="en-US" dirty="0" err="1" smtClean="0"/>
              <a:t>vielbien</a:t>
            </a:r>
            <a:r>
              <a:rPr lang="en-US" dirty="0" smtClean="0"/>
              <a:t>) </a:t>
            </a:r>
            <a:r>
              <a:rPr lang="en-US" dirty="0" smtClean="0"/>
              <a:t>gravity</a:t>
            </a:r>
          </a:p>
          <a:p>
            <a:r>
              <a:rPr lang="en-US" dirty="0" smtClean="0"/>
              <a:t>Equations </a:t>
            </a:r>
            <a:r>
              <a:rPr lang="en-US" dirty="0" smtClean="0"/>
              <a:t>for the small variations over an arbitrary </a:t>
            </a:r>
            <a:r>
              <a:rPr lang="en-US" dirty="0" smtClean="0"/>
              <a:t>background</a:t>
            </a:r>
          </a:p>
          <a:p>
            <a:r>
              <a:rPr lang="en-US" dirty="0" err="1" smtClean="0"/>
              <a:t>Minkovsky</a:t>
            </a:r>
            <a:r>
              <a:rPr lang="en-US" dirty="0" smtClean="0"/>
              <a:t> </a:t>
            </a:r>
            <a:r>
              <a:rPr lang="en-US" dirty="0" smtClean="0"/>
              <a:t>space </a:t>
            </a:r>
            <a:r>
              <a:rPr lang="en-US" dirty="0" smtClean="0"/>
              <a:t>as a </a:t>
            </a:r>
            <a:r>
              <a:rPr lang="en-US" dirty="0" smtClean="0"/>
              <a:t>background</a:t>
            </a:r>
          </a:p>
          <a:p>
            <a:r>
              <a:rPr lang="en-US" dirty="0" smtClean="0"/>
              <a:t>Schwarzschild solution </a:t>
            </a:r>
            <a:r>
              <a:rPr lang="en-US" dirty="0" smtClean="0"/>
              <a:t>as a background</a:t>
            </a:r>
          </a:p>
          <a:p>
            <a:r>
              <a:rPr lang="en-US" dirty="0" smtClean="0"/>
              <a:t>Self-consistent </a:t>
            </a:r>
            <a:r>
              <a:rPr lang="en-US" dirty="0" smtClean="0"/>
              <a:t>solutions for </a:t>
            </a:r>
            <a:r>
              <a:rPr lang="en-US" dirty="0" err="1" smtClean="0"/>
              <a:t>Kaluza</a:t>
            </a:r>
            <a:r>
              <a:rPr lang="en-US" dirty="0" smtClean="0"/>
              <a:t>-Klein theories</a:t>
            </a:r>
          </a:p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smtClean="0"/>
              <a:t>Outline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Searching for such generalization of General Relativity, which  might be useful in understanding what “Dark Matter” and “Dark Energy” might be. </a:t>
            </a:r>
          </a:p>
          <a:p>
            <a:r>
              <a:rPr lang="en-US" dirty="0" smtClean="0"/>
              <a:t>Obtaining some important exact solutions in </a:t>
            </a:r>
            <a:r>
              <a:rPr lang="en-US" dirty="0" err="1" smtClean="0"/>
              <a:t>Möller</a:t>
            </a:r>
            <a:r>
              <a:rPr lang="en-US" dirty="0" smtClean="0"/>
              <a:t> Gravity, and making  a comparison with GR.</a:t>
            </a:r>
          </a:p>
          <a:p>
            <a:r>
              <a:rPr lang="en-US" dirty="0" smtClean="0"/>
              <a:t>Trying to use linear approximation for interpretation of some results for this solutions.</a:t>
            </a:r>
          </a:p>
          <a:p>
            <a:pPr lvl="1"/>
            <a:r>
              <a:rPr lang="en-US" dirty="0" smtClean="0"/>
              <a:t>Make an attempt to find </a:t>
            </a:r>
            <a:r>
              <a:rPr lang="de-DE" dirty="0" smtClean="0"/>
              <a:t>Schwarzschild </a:t>
            </a:r>
            <a:r>
              <a:rPr lang="de-DE" dirty="0" err="1" smtClean="0"/>
              <a:t>solution</a:t>
            </a:r>
            <a:r>
              <a:rPr lang="de-DE" dirty="0" smtClean="0"/>
              <a:t> in Möller Gravity </a:t>
            </a:r>
            <a:r>
              <a:rPr lang="de-DE" dirty="0" err="1" smtClean="0"/>
              <a:t>with</a:t>
            </a:r>
            <a:r>
              <a:rPr lang="de-DE" dirty="0" smtClean="0"/>
              <a:t> an </a:t>
            </a:r>
            <a:r>
              <a:rPr lang="de-DE" dirty="0" err="1" smtClean="0"/>
              <a:t>arbitrary</a:t>
            </a:r>
            <a:r>
              <a:rPr lang="de-DE" dirty="0" smtClean="0"/>
              <a:t> </a:t>
            </a:r>
            <a:r>
              <a:rPr lang="de-DE" dirty="0" err="1" smtClean="0"/>
              <a:t>constants</a:t>
            </a:r>
            <a:r>
              <a:rPr lang="de-DE" dirty="0" smtClean="0"/>
              <a:t> in </a:t>
            </a:r>
            <a:r>
              <a:rPr lang="de-DE" dirty="0" err="1" smtClean="0"/>
              <a:t>Lagrangian</a:t>
            </a:r>
            <a:endParaRPr lang="de-DE" dirty="0" smtClean="0"/>
          </a:p>
          <a:p>
            <a:pPr lvl="1"/>
            <a:r>
              <a:rPr lang="de-DE" dirty="0" err="1" smtClean="0"/>
              <a:t>Checking</a:t>
            </a:r>
            <a:r>
              <a:rPr lang="de-DE" dirty="0" smtClean="0"/>
              <a:t> </a:t>
            </a:r>
            <a:r>
              <a:rPr lang="de-DE" dirty="0" err="1" smtClean="0"/>
              <a:t>whether</a:t>
            </a:r>
            <a:r>
              <a:rPr lang="de-DE" dirty="0" smtClean="0"/>
              <a:t>  </a:t>
            </a:r>
            <a:r>
              <a:rPr lang="de-DE" dirty="0" err="1" smtClean="0"/>
              <a:t>self-consistent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en-US" dirty="0" smtClean="0"/>
              <a:t>appeared in this theory in 7 dimensional space-time can be treated as spontaneous </a:t>
            </a:r>
            <a:r>
              <a:rPr lang="en-US" dirty="0" err="1" smtClean="0"/>
              <a:t>compactification</a:t>
            </a:r>
            <a:r>
              <a:rPr lang="en-US" dirty="0" smtClean="0"/>
              <a:t> of Freund-Rubin type or not.</a:t>
            </a:r>
          </a:p>
          <a:p>
            <a:pPr lvl="1"/>
            <a:r>
              <a:rPr lang="en-US" dirty="0" smtClean="0"/>
              <a:t>Finally, we demonstrate, that the small variations over </a:t>
            </a:r>
            <a:r>
              <a:rPr lang="en-US" dirty="0" err="1" smtClean="0"/>
              <a:t>backgraund</a:t>
            </a:r>
            <a:r>
              <a:rPr lang="en-US" dirty="0" smtClean="0"/>
              <a:t>, can be considered as  an </a:t>
            </a:r>
            <a:r>
              <a:rPr lang="en-US" dirty="0" err="1" smtClean="0"/>
              <a:t>antisymmetric</a:t>
            </a:r>
            <a:r>
              <a:rPr lang="en-US" dirty="0" smtClean="0"/>
              <a:t> second rank tensor field.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smtClean="0"/>
              <a:t>Motivations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0044"/>
            <a:ext cx="8229600" cy="776270"/>
          </a:xfrm>
        </p:spPr>
        <p:txBody>
          <a:bodyPr>
            <a:normAutofit fontScale="90000"/>
          </a:bodyPr>
          <a:lstStyle/>
          <a:p>
            <a:r>
              <a:rPr smtClean="0"/>
              <a:t>Möller (vielbein ) Gravity Introdution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76314"/>
            <a:ext cx="8229600" cy="5167330"/>
          </a:xfrm>
        </p:spPr>
        <p:txBody>
          <a:bodyPr/>
          <a:lstStyle/>
          <a:p>
            <a:r>
              <a:rPr lang="en-US" sz="2400" dirty="0" smtClean="0"/>
              <a:t>Was suggested by C. </a:t>
            </a:r>
            <a:r>
              <a:rPr lang="en-US" sz="2400" dirty="0" err="1" smtClean="0"/>
              <a:t>Möller</a:t>
            </a:r>
            <a:r>
              <a:rPr lang="en-US" sz="2400" dirty="0" smtClean="0"/>
              <a:t> 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1978.</a:t>
            </a:r>
          </a:p>
          <a:p>
            <a:r>
              <a:rPr lang="en-US" dirty="0" smtClean="0"/>
              <a:t> </a:t>
            </a:r>
            <a:r>
              <a:rPr lang="en-US" sz="2400" dirty="0" smtClean="0"/>
              <a:t>Metric theory with metric tensor</a:t>
            </a:r>
          </a:p>
          <a:p>
            <a:endParaRPr lang="en-US" dirty="0" smtClean="0"/>
          </a:p>
          <a:p>
            <a:r>
              <a:rPr lang="en-US" sz="2400" dirty="0" smtClean="0"/>
              <a:t>Constructed from four  </a:t>
            </a:r>
            <a:r>
              <a:rPr lang="en-US" sz="2400" dirty="0" err="1" smtClean="0"/>
              <a:t>vielbiene</a:t>
            </a:r>
            <a:r>
              <a:rPr lang="en-US" sz="2400" dirty="0" smtClean="0"/>
              <a:t> (frame) vectors </a:t>
            </a:r>
          </a:p>
          <a:p>
            <a:r>
              <a:rPr lang="en-US" sz="2400" dirty="0" smtClean="0"/>
              <a:t>Which are</a:t>
            </a:r>
            <a:r>
              <a:rPr lang="ru-RU" sz="2400" dirty="0" smtClean="0"/>
              <a:t> </a:t>
            </a:r>
            <a:r>
              <a:rPr lang="en-US" sz="2400" dirty="0" err="1" smtClean="0"/>
              <a:t>orthonormal</a:t>
            </a:r>
            <a:r>
              <a:rPr lang="en-US" sz="2400" dirty="0" smtClean="0"/>
              <a:t> </a:t>
            </a:r>
            <a:r>
              <a:rPr lang="ru-RU" sz="2400" dirty="0" smtClean="0"/>
              <a:t>: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Here indexes  in brackets are frame indexes, from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/>
              <a:t>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/>
              <a:t>and summation is considered over repeated indexes </a:t>
            </a:r>
          </a:p>
          <a:p>
            <a:r>
              <a:rPr lang="en-US" sz="2400" dirty="0" smtClean="0"/>
              <a:t>Stress tensor  for  this  vector  fields  is</a:t>
            </a:r>
          </a:p>
          <a:p>
            <a:r>
              <a:rPr lang="en-US" sz="2400" dirty="0" smtClean="0"/>
              <a:t>Coordinate indexes can be turned into frame indexes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                              </a:t>
            </a:r>
            <a:endParaRPr lang="ru-RU" dirty="0"/>
          </a:p>
        </p:txBody>
      </p:sp>
      <p:pic>
        <p:nvPicPr>
          <p:cNvPr id="6" name="Содержимое 3" descr="Eqn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857364"/>
            <a:ext cx="4445000" cy="685800"/>
          </a:xfrm>
          <a:prstGeom prst="rect">
            <a:avLst/>
          </a:prstGeom>
        </p:spPr>
      </p:pic>
      <p:pic>
        <p:nvPicPr>
          <p:cNvPr id="7" name="Рисунок 6" descr="Eqn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857496"/>
            <a:ext cx="2095500" cy="381000"/>
          </a:xfrm>
          <a:prstGeom prst="rect">
            <a:avLst/>
          </a:prstGeom>
        </p:spPr>
      </p:pic>
      <p:pic>
        <p:nvPicPr>
          <p:cNvPr id="8" name="Рисунок 7" descr="Eqn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428868"/>
            <a:ext cx="660400" cy="381000"/>
          </a:xfrm>
          <a:prstGeom prst="rect">
            <a:avLst/>
          </a:prstGeom>
        </p:spPr>
      </p:pic>
      <p:pic>
        <p:nvPicPr>
          <p:cNvPr id="9" name="Рисунок 8" descr="Eqn8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2071678"/>
            <a:ext cx="2120900" cy="381000"/>
          </a:xfrm>
          <a:prstGeom prst="rect">
            <a:avLst/>
          </a:prstGeom>
        </p:spPr>
      </p:pic>
      <p:pic>
        <p:nvPicPr>
          <p:cNvPr id="11" name="Рисунок 10" descr="Eqn9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2264" y="4143380"/>
            <a:ext cx="2019300" cy="444500"/>
          </a:xfrm>
          <a:prstGeom prst="rect">
            <a:avLst/>
          </a:prstGeom>
        </p:spPr>
      </p:pic>
      <p:pic>
        <p:nvPicPr>
          <p:cNvPr id="12" name="Рисунок 11" descr="Eqn10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143512"/>
            <a:ext cx="2184400" cy="44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00044"/>
            <a:ext cx="8229600" cy="776270"/>
          </a:xfrm>
        </p:spPr>
        <p:txBody>
          <a:bodyPr>
            <a:normAutofit fontScale="90000"/>
          </a:bodyPr>
          <a:lstStyle/>
          <a:p>
            <a:r>
              <a:rPr smtClean="0"/>
              <a:t>Vielbein (Möller) Gravity Introdution</a:t>
            </a:r>
            <a:endParaRPr lang="ru-RU" dirty="0"/>
          </a:p>
        </p:txBody>
      </p:sp>
      <p:sp>
        <p:nvSpPr>
          <p:cNvPr id="10" name="Содержимое 4"/>
          <p:cNvSpPr>
            <a:spLocks noGrp="1"/>
          </p:cNvSpPr>
          <p:nvPr>
            <p:ph idx="1"/>
          </p:nvPr>
        </p:nvSpPr>
        <p:spPr>
          <a:xfrm>
            <a:off x="457200" y="976314"/>
            <a:ext cx="8229600" cy="5167330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Arial" pitchFamily="34" charset="0"/>
              </a:rPr>
              <a:t>Curvature tensor</a:t>
            </a:r>
            <a:r>
              <a:rPr lang="en-US" sz="2400" dirty="0" smtClean="0"/>
              <a:t>  can be </a:t>
            </a:r>
            <a:r>
              <a:rPr lang="en-US" sz="2400" dirty="0" err="1" smtClean="0"/>
              <a:t>obtaned</a:t>
            </a:r>
            <a:r>
              <a:rPr lang="en-US" sz="2400" dirty="0" smtClean="0"/>
              <a:t> from stress tensor 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 We can produce  from  stress  tensor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/>
              <a:t> different  scalars: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  Then the simplest  action                      </a:t>
            </a:r>
            <a:endParaRPr lang="ru-RU" sz="2400" dirty="0"/>
          </a:p>
        </p:txBody>
      </p:sp>
      <p:pic>
        <p:nvPicPr>
          <p:cNvPr id="15" name="Рисунок 14" descr="Eqn1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643050"/>
            <a:ext cx="7023100" cy="1485900"/>
          </a:xfrm>
          <a:prstGeom prst="rect">
            <a:avLst/>
          </a:prstGeom>
        </p:spPr>
      </p:pic>
      <p:pic>
        <p:nvPicPr>
          <p:cNvPr id="7" name="Рисунок 6" descr="Eqn1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3714752"/>
            <a:ext cx="1587500" cy="533400"/>
          </a:xfrm>
          <a:prstGeom prst="rect">
            <a:avLst/>
          </a:prstGeom>
        </p:spPr>
      </p:pic>
      <p:pic>
        <p:nvPicPr>
          <p:cNvPr id="8" name="Рисунок 7" descr="Eqn1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714752"/>
            <a:ext cx="1600200" cy="533400"/>
          </a:xfrm>
          <a:prstGeom prst="rect">
            <a:avLst/>
          </a:prstGeom>
        </p:spPr>
      </p:pic>
      <p:pic>
        <p:nvPicPr>
          <p:cNvPr id="12" name="Рисунок 11" descr="Eqn15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3714752"/>
            <a:ext cx="1587500" cy="533400"/>
          </a:xfrm>
          <a:prstGeom prst="rect">
            <a:avLst/>
          </a:prstGeom>
        </p:spPr>
      </p:pic>
      <p:pic>
        <p:nvPicPr>
          <p:cNvPr id="13" name="Рисунок 12" descr="Eqn16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8860" y="5286388"/>
            <a:ext cx="3568700" cy="58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00044"/>
            <a:ext cx="8229600" cy="776270"/>
          </a:xfrm>
        </p:spPr>
        <p:txBody>
          <a:bodyPr>
            <a:normAutofit fontScale="90000"/>
          </a:bodyPr>
          <a:lstStyle/>
          <a:p>
            <a:r>
              <a:rPr smtClean="0"/>
              <a:t>Vielbein (Möller) Gravity Introdution</a:t>
            </a:r>
            <a:endParaRPr lang="ru-RU" dirty="0"/>
          </a:p>
        </p:txBody>
      </p:sp>
      <p:sp>
        <p:nvSpPr>
          <p:cNvPr id="10" name="Содержимое 4"/>
          <p:cNvSpPr>
            <a:spLocks noGrp="1"/>
          </p:cNvSpPr>
          <p:nvPr>
            <p:ph idx="1"/>
          </p:nvPr>
        </p:nvSpPr>
        <p:spPr>
          <a:xfrm>
            <a:off x="457200" y="976314"/>
            <a:ext cx="8229600" cy="5167330"/>
          </a:xfrm>
        </p:spPr>
        <p:txBody>
          <a:bodyPr/>
          <a:lstStyle/>
          <a:p>
            <a:r>
              <a:rPr lang="en-US" sz="2400" dirty="0" smtClean="0">
                <a:cs typeface="Arial" pitchFamily="34" charset="0"/>
              </a:rPr>
              <a:t>Finally action:</a:t>
            </a:r>
          </a:p>
          <a:p>
            <a:r>
              <a:rPr lang="en-US" sz="2400" dirty="0" smtClean="0">
                <a:cs typeface="Arial" pitchFamily="34" charset="0"/>
              </a:rPr>
              <a:t>Motion equations</a:t>
            </a:r>
            <a:r>
              <a:rPr lang="ru-RU" sz="2400" dirty="0" smtClean="0">
                <a:cs typeface="Arial" pitchFamily="34" charset="0"/>
              </a:rPr>
              <a:t>:</a:t>
            </a:r>
            <a:r>
              <a:rPr lang="en-US" sz="2400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/>
              <a:t>Symmetric part</a:t>
            </a:r>
            <a:r>
              <a:rPr lang="ru-RU" sz="2000" dirty="0" smtClean="0"/>
              <a:t>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2000" dirty="0" smtClean="0"/>
              <a:t>Asymmetric part</a:t>
            </a:r>
            <a:r>
              <a:rPr lang="ru-RU" sz="2000" dirty="0" smtClean="0"/>
              <a:t>: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cs typeface="Arial" pitchFamily="34" charset="0"/>
              </a:rPr>
              <a:t>If k’</a:t>
            </a:r>
            <a:r>
              <a:rPr lang="en-US" sz="2400" baseline="-25000" dirty="0" smtClean="0">
                <a:cs typeface="Arial" pitchFamily="34" charset="0"/>
              </a:rPr>
              <a:t>1</a:t>
            </a:r>
            <a:r>
              <a:rPr lang="en-US" sz="2400" dirty="0" smtClean="0">
                <a:cs typeface="Arial" pitchFamily="34" charset="0"/>
              </a:rPr>
              <a:t>= k’</a:t>
            </a:r>
            <a:r>
              <a:rPr lang="en-US" sz="2400" baseline="-25000" dirty="0" smtClean="0">
                <a:cs typeface="Arial" pitchFamily="34" charset="0"/>
              </a:rPr>
              <a:t>2 </a:t>
            </a:r>
            <a:r>
              <a:rPr lang="en-US" sz="2400" dirty="0" smtClean="0">
                <a:cs typeface="Arial" pitchFamily="34" charset="0"/>
              </a:rPr>
              <a:t>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0, </a:t>
            </a:r>
            <a:r>
              <a:rPr lang="en-US" sz="2000" dirty="0" smtClean="0">
                <a:cs typeface="Arial" pitchFamily="34" charset="0"/>
              </a:rPr>
              <a:t>a</a:t>
            </a:r>
            <a:r>
              <a:rPr lang="en-US" sz="2000" dirty="0" smtClean="0"/>
              <a:t>symmetric part vanish, and symmetric part gives us General Relativity</a:t>
            </a:r>
            <a:endParaRPr lang="en-US" sz="2000" dirty="0" smtClean="0"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  <a:endParaRPr lang="ru-RU" dirty="0"/>
          </a:p>
        </p:txBody>
      </p:sp>
      <p:pic>
        <p:nvPicPr>
          <p:cNvPr id="4" name="Рисунок 3" descr="Eqn1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000108"/>
            <a:ext cx="3530600" cy="584200"/>
          </a:xfrm>
          <a:prstGeom prst="rect">
            <a:avLst/>
          </a:prstGeom>
        </p:spPr>
      </p:pic>
      <p:pic>
        <p:nvPicPr>
          <p:cNvPr id="5" name="Рисунок 4" descr="Eqn18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357430"/>
            <a:ext cx="8623300" cy="1168400"/>
          </a:xfrm>
          <a:prstGeom prst="rect">
            <a:avLst/>
          </a:prstGeom>
        </p:spPr>
      </p:pic>
      <p:pic>
        <p:nvPicPr>
          <p:cNvPr id="6" name="Рисунок 5" descr="Eqn19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1500174"/>
            <a:ext cx="2400300" cy="584200"/>
          </a:xfrm>
          <a:prstGeom prst="rect">
            <a:avLst/>
          </a:prstGeom>
        </p:spPr>
      </p:pic>
      <p:pic>
        <p:nvPicPr>
          <p:cNvPr id="8" name="Рисунок 7" descr="Eqn20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4071942"/>
            <a:ext cx="7048500" cy="5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One can divide variation on 2 parts:</a:t>
            </a:r>
          </a:p>
          <a:p>
            <a:pPr>
              <a:buNone/>
            </a:pPr>
            <a:r>
              <a:rPr lang="en-US" dirty="0" smtClean="0"/>
              <a:t>      -metric variation,         - some remnant, then </a:t>
            </a:r>
          </a:p>
          <a:p>
            <a:pPr>
              <a:buNone/>
            </a:pPr>
            <a:r>
              <a:rPr lang="en-US" dirty="0" smtClean="0"/>
              <a:t>.                                              , 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antisymmetric</a:t>
            </a:r>
            <a:r>
              <a:rPr lang="en-US" dirty="0" smtClean="0"/>
              <a:t> tensor. </a:t>
            </a:r>
          </a:p>
          <a:p>
            <a:pPr>
              <a:buNone/>
            </a:pPr>
            <a:r>
              <a:rPr lang="en-US" dirty="0" smtClean="0"/>
              <a:t>After integration over         obtain  for variation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- is a pure rotations, because of </a:t>
            </a:r>
          </a:p>
          <a:p>
            <a:pPr>
              <a:buNone/>
            </a:pPr>
            <a:r>
              <a:rPr lang="en-US" dirty="0" smtClean="0"/>
              <a:t>                                              - generators of the rotation </a:t>
            </a:r>
          </a:p>
          <a:p>
            <a:pPr>
              <a:buNone/>
            </a:pPr>
            <a:r>
              <a:rPr lang="en-US" dirty="0" smtClean="0"/>
              <a:t>Thus, in </a:t>
            </a:r>
            <a:r>
              <a:rPr lang="en-US" dirty="0" err="1" smtClean="0"/>
              <a:t>Moller</a:t>
            </a:r>
            <a:r>
              <a:rPr lang="en-US" dirty="0" smtClean="0"/>
              <a:t> Gravity, we can consider frame rotations</a:t>
            </a:r>
          </a:p>
          <a:p>
            <a:pPr>
              <a:buNone/>
            </a:pPr>
            <a:r>
              <a:rPr lang="en-US" dirty="0" smtClean="0"/>
              <a:t> as dynamical variables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smtClean="0"/>
              <a:t>Linear approximation </a:t>
            </a:r>
            <a:endParaRPr lang="ru-RU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786446" y="785794"/>
          <a:ext cx="3073400" cy="533400"/>
        </p:xfrm>
        <a:graphic>
          <a:graphicData uri="http://schemas.openxmlformats.org/presentationml/2006/ole">
            <p:oleObj spid="_x0000_s29699" name="Equation" r:id="rId3" imgW="3073320" imgH="53316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28596" y="1357298"/>
          <a:ext cx="558800" cy="431800"/>
        </p:xfrm>
        <a:graphic>
          <a:graphicData uri="http://schemas.openxmlformats.org/presentationml/2006/ole">
            <p:oleObj spid="_x0000_s29700" name="Equation" r:id="rId4" imgW="558720" imgH="43164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571868" y="1357298"/>
          <a:ext cx="647700" cy="444500"/>
        </p:xfrm>
        <a:graphic>
          <a:graphicData uri="http://schemas.openxmlformats.org/presentationml/2006/ole">
            <p:oleObj spid="_x0000_s29701" name="Equation" r:id="rId5" imgW="647640" imgH="444240" progId="Equation.DSMT4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643438" y="1714488"/>
          <a:ext cx="2311400" cy="533400"/>
        </p:xfrm>
        <a:graphic>
          <a:graphicData uri="http://schemas.openxmlformats.org/presentationml/2006/ole">
            <p:oleObj spid="_x0000_s29703" name="Equation" r:id="rId6" imgW="2311200" imgH="533160" progId="Equation.DSMT4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428596" y="1785926"/>
          <a:ext cx="4013200" cy="495300"/>
        </p:xfrm>
        <a:graphic>
          <a:graphicData uri="http://schemas.openxmlformats.org/presentationml/2006/ole">
            <p:oleObj spid="_x0000_s29704" name="Equation" r:id="rId7" imgW="4012920" imgH="495000" progId="Equation.DSMT4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714744" y="2857496"/>
          <a:ext cx="495300" cy="381000"/>
        </p:xfrm>
        <a:graphic>
          <a:graphicData uri="http://schemas.openxmlformats.org/presentationml/2006/ole">
            <p:oleObj spid="_x0000_s29705" name="Equation" r:id="rId8" imgW="495000" imgH="380880" progId="Equation.DSMT4">
              <p:embed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500034" y="3143248"/>
          <a:ext cx="4546600" cy="584200"/>
        </p:xfrm>
        <a:graphic>
          <a:graphicData uri="http://schemas.openxmlformats.org/presentationml/2006/ole">
            <p:oleObj spid="_x0000_s29706" name="Equation" r:id="rId9" imgW="4546440" imgH="583920" progId="Equation.DSMT4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00034" y="3714752"/>
          <a:ext cx="495300" cy="381000"/>
        </p:xfrm>
        <a:graphic>
          <a:graphicData uri="http://schemas.openxmlformats.org/presentationml/2006/ole">
            <p:oleObj spid="_x0000_s29707" name="Equation" r:id="rId10" imgW="495000" imgH="380880" progId="Equation.DSMT4">
              <p:embed/>
            </p:oleObj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5715008" y="3500438"/>
          <a:ext cx="2819400" cy="495300"/>
        </p:xfrm>
        <a:graphic>
          <a:graphicData uri="http://schemas.openxmlformats.org/presentationml/2006/ole">
            <p:oleObj spid="_x0000_s29709" name="Equation" r:id="rId11" imgW="2819160" imgH="495000" progId="Equation.DSMT4">
              <p:embed/>
            </p:oleObj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500034" y="4143380"/>
          <a:ext cx="3784600" cy="381000"/>
        </p:xfrm>
        <a:graphic>
          <a:graphicData uri="http://schemas.openxmlformats.org/presentationml/2006/ole">
            <p:oleObj spid="_x0000_s29710" name="Equation" r:id="rId12" imgW="378432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         and                                are  close solutions </a:t>
            </a:r>
          </a:p>
          <a:p>
            <a:pPr>
              <a:buNone/>
            </a:pPr>
            <a:r>
              <a:rPr lang="en-US" dirty="0" smtClean="0"/>
              <a:t>of motion equations, then          is background and</a:t>
            </a:r>
          </a:p>
          <a:p>
            <a:pPr>
              <a:buNone/>
            </a:pPr>
            <a:r>
              <a:rPr lang="en-US" dirty="0" smtClean="0"/>
              <a:t>are small variations over  this background. If we consider</a:t>
            </a:r>
          </a:p>
          <a:p>
            <a:pPr>
              <a:buNone/>
            </a:pPr>
            <a:r>
              <a:rPr lang="en-US" dirty="0" smtClean="0"/>
              <a:t>pure  rotations                            , then from asymmetric</a:t>
            </a:r>
          </a:p>
          <a:p>
            <a:pPr>
              <a:buNone/>
            </a:pPr>
            <a:r>
              <a:rPr lang="en-US" dirty="0" smtClean="0"/>
              <a:t>part of motion equations  we obtain equation for small </a:t>
            </a:r>
          </a:p>
          <a:p>
            <a:pPr>
              <a:buNone/>
            </a:pPr>
            <a:r>
              <a:rPr lang="en-US" dirty="0" smtClean="0"/>
              <a:t>deviations</a:t>
            </a:r>
            <a:r>
              <a:rPr lang="ru-RU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Where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smtClean="0"/>
              <a:t>Equations for the small variations over an arbitrary background</a:t>
            </a:r>
            <a:endParaRPr lang="ru-RU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143108" y="1214422"/>
          <a:ext cx="2451100" cy="342900"/>
        </p:xfrm>
        <a:graphic>
          <a:graphicData uri="http://schemas.openxmlformats.org/presentationml/2006/ole">
            <p:oleObj spid="_x0000_s30722" name="Equation" r:id="rId3" imgW="2450880" imgH="34272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857224" y="1214422"/>
          <a:ext cx="660400" cy="342900"/>
        </p:xfrm>
        <a:graphic>
          <a:graphicData uri="http://schemas.openxmlformats.org/presentationml/2006/ole">
            <p:oleObj spid="_x0000_s30723" name="Equation" r:id="rId4" imgW="660240" imgH="34272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357686" y="1643050"/>
          <a:ext cx="660400" cy="342900"/>
        </p:xfrm>
        <a:graphic>
          <a:graphicData uri="http://schemas.openxmlformats.org/presentationml/2006/ole">
            <p:oleObj spid="_x0000_s30724" name="Equation" r:id="rId5" imgW="660240" imgH="34272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7786710" y="1643050"/>
          <a:ext cx="762000" cy="342900"/>
        </p:xfrm>
        <a:graphic>
          <a:graphicData uri="http://schemas.openxmlformats.org/presentationml/2006/ole">
            <p:oleObj spid="_x0000_s30725" name="Equation" r:id="rId6" imgW="761760" imgH="342720" progId="Equation.DSMT4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857488" y="2571744"/>
          <a:ext cx="2019300" cy="469900"/>
        </p:xfrm>
        <a:graphic>
          <a:graphicData uri="http://schemas.openxmlformats.org/presentationml/2006/ole">
            <p:oleObj spid="_x0000_s30726" name="Equation" r:id="rId7" imgW="2019240" imgH="469800" progId="Equation.DSMT4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500034" y="3857628"/>
          <a:ext cx="5245100" cy="2692400"/>
        </p:xfrm>
        <a:graphic>
          <a:graphicData uri="http://schemas.openxmlformats.org/presentationml/2006/ole">
            <p:oleObj spid="_x0000_s30728" name="Equation" r:id="rId8" imgW="5244840" imgH="2692080" progId="Equation.DSMT4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6429388" y="4429132"/>
          <a:ext cx="1866900" cy="444500"/>
        </p:xfrm>
        <a:graphic>
          <a:graphicData uri="http://schemas.openxmlformats.org/presentationml/2006/ole">
            <p:oleObj spid="_x0000_s30729" name="Equation" r:id="rId9" imgW="18666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Because of for </a:t>
            </a:r>
            <a:r>
              <a:rPr lang="en-US" dirty="0" err="1" smtClean="0"/>
              <a:t>Minkovsky</a:t>
            </a:r>
            <a:r>
              <a:rPr lang="en-US" dirty="0" smtClean="0"/>
              <a:t> space we can take frames with </a:t>
            </a:r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 smtClean="0"/>
              <a:t> If 2k1+k2+k3=0, we have the eq. for </a:t>
            </a:r>
            <a:r>
              <a:rPr lang="en-US" dirty="0" err="1" smtClean="0"/>
              <a:t>massless</a:t>
            </a:r>
            <a:r>
              <a:rPr lang="en-US" dirty="0" smtClean="0"/>
              <a:t> </a:t>
            </a:r>
            <a:r>
              <a:rPr lang="en-US" dirty="0" err="1" smtClean="0"/>
              <a:t>antisymmetric</a:t>
            </a:r>
            <a:r>
              <a:rPr lang="en-US" dirty="0" smtClean="0"/>
              <a:t> second rank tensor field with spin 1: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that have, as </a:t>
            </a:r>
            <a:r>
              <a:rPr lang="en-US" dirty="0" err="1" smtClean="0"/>
              <a:t>as</a:t>
            </a:r>
            <a:r>
              <a:rPr lang="en-US" dirty="0" smtClean="0"/>
              <a:t> usual, two different transverse polarizations. In common case we have longitudinal polarizations  also, but later  we will consider only last case, because of spherically symmetric  </a:t>
            </a:r>
            <a:r>
              <a:rPr lang="en-US" dirty="0" err="1" smtClean="0"/>
              <a:t>Shwarzshield</a:t>
            </a:r>
            <a:r>
              <a:rPr lang="en-US" dirty="0" smtClean="0"/>
              <a:t>-like solutions appears, only if 2k1+k2+k3=0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smtClean="0"/>
              <a:t>Minkovsky space</a:t>
            </a:r>
            <a:endParaRPr lang="ru-RU" dirty="0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571472" y="928670"/>
          <a:ext cx="5410200" cy="508000"/>
        </p:xfrm>
        <a:graphic>
          <a:graphicData uri="http://schemas.openxmlformats.org/presentationml/2006/ole">
            <p:oleObj spid="_x0000_s51201" name="Equation" r:id="rId3" imgW="5410080" imgH="507960" progId="Equation.DSMT4">
              <p:embed/>
            </p:oleObj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3857620" y="1785926"/>
          <a:ext cx="952500" cy="431800"/>
        </p:xfrm>
        <a:graphic>
          <a:graphicData uri="http://schemas.openxmlformats.org/presentationml/2006/ole">
            <p:oleObj spid="_x0000_s51202" name="Equation" r:id="rId4" imgW="952200" imgH="431640" progId="Equation.DSMT4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286116" y="3286124"/>
          <a:ext cx="1930400" cy="482600"/>
        </p:xfrm>
        <a:graphic>
          <a:graphicData uri="http://schemas.openxmlformats.org/presentationml/2006/ole">
            <p:oleObj spid="_x0000_s51203" name="Equation" r:id="rId5" imgW="193032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3710</TotalTime>
  <Words>850</Words>
  <Application>Microsoft Office PowerPoint</Application>
  <PresentationFormat>Экран (4:3)</PresentationFormat>
  <Paragraphs>140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Бумажная</vt:lpstr>
      <vt:lpstr>Equation</vt:lpstr>
      <vt:lpstr>Linear approximation in Möller gravity</vt:lpstr>
      <vt:lpstr>Outline</vt:lpstr>
      <vt:lpstr>Motivations</vt:lpstr>
      <vt:lpstr>Möller (vielbein ) Gravity Introdution</vt:lpstr>
      <vt:lpstr>Vielbein (Möller) Gravity Introdution</vt:lpstr>
      <vt:lpstr>Vielbein (Möller) Gravity Introdution</vt:lpstr>
      <vt:lpstr>Linear approximation </vt:lpstr>
      <vt:lpstr>Equations for the small variations over an arbitrary background</vt:lpstr>
      <vt:lpstr>Minkovsky space</vt:lpstr>
      <vt:lpstr>Schwarzschild solution in Möller Gravity</vt:lpstr>
      <vt:lpstr>Schwarzschild solution in Möller Gravity</vt:lpstr>
      <vt:lpstr>Equations for the small variations over Schwarzschild background</vt:lpstr>
      <vt:lpstr>Слайд 13</vt:lpstr>
      <vt:lpstr>Conclusions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333</cp:revision>
  <dcterms:created xsi:type="dcterms:W3CDTF">2010-09-11T06:22:25Z</dcterms:created>
  <dcterms:modified xsi:type="dcterms:W3CDTF">2011-09-29T11:04:44Z</dcterms:modified>
</cp:coreProperties>
</file>