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0" r:id="rId1"/>
  </p:sldMasterIdLst>
  <p:notesMasterIdLst>
    <p:notesMasterId r:id="rId14"/>
  </p:notesMasterIdLst>
  <p:sldIdLst>
    <p:sldId id="271" r:id="rId2"/>
    <p:sldId id="303" r:id="rId3"/>
    <p:sldId id="321" r:id="rId4"/>
    <p:sldId id="322" r:id="rId5"/>
    <p:sldId id="323" r:id="rId6"/>
    <p:sldId id="324" r:id="rId7"/>
    <p:sldId id="329" r:id="rId8"/>
    <p:sldId id="330" r:id="rId9"/>
    <p:sldId id="331" r:id="rId10"/>
    <p:sldId id="333" r:id="rId11"/>
    <p:sldId id="327" r:id="rId12"/>
    <p:sldId id="334" r:id="rId13"/>
  </p:sldIdLst>
  <p:sldSz cx="9144000" cy="6858000" type="screen4x3"/>
  <p:notesSz cx="6781800" cy="9926638"/>
  <p:defaultTextStyle>
    <a:defPPr>
      <a:defRPr lang="ru-RU"/>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05BF"/>
    <a:srgbClr val="3333FF"/>
    <a:srgbClr val="00FF00"/>
    <a:srgbClr val="FF3300"/>
    <a:srgbClr val="00CC00"/>
    <a:srgbClr val="336600"/>
    <a:srgbClr val="008000"/>
    <a:srgbClr val="0000FF"/>
    <a:srgbClr val="CC0099"/>
    <a:srgbClr val="80E48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34" autoAdjust="0"/>
    <p:restoredTop sz="99241" autoAdjust="0"/>
  </p:normalViewPr>
  <p:slideViewPr>
    <p:cSldViewPr>
      <p:cViewPr>
        <p:scale>
          <a:sx n="50" d="100"/>
          <a:sy n="50" d="100"/>
        </p:scale>
        <p:origin x="-773" y="18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wmf"/><Relationship Id="rId7" Type="http://schemas.openxmlformats.org/officeDocument/2006/relationships/image" Target="../media/image8.wmf"/><Relationship Id="rId12"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image" Target="../media/image2.wmf"/><Relationship Id="rId6" Type="http://schemas.openxmlformats.org/officeDocument/2006/relationships/image" Target="../media/image7.wmf"/><Relationship Id="rId11" Type="http://schemas.openxmlformats.org/officeDocument/2006/relationships/image" Target="../media/image12.wmf"/><Relationship Id="rId5" Type="http://schemas.openxmlformats.org/officeDocument/2006/relationships/image" Target="../media/image6.wmf"/><Relationship Id="rId10" Type="http://schemas.openxmlformats.org/officeDocument/2006/relationships/image" Target="../media/image11.wmf"/><Relationship Id="rId4" Type="http://schemas.openxmlformats.org/officeDocument/2006/relationships/image" Target="../media/image5.wmf"/><Relationship Id="rId9"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6.wmf"/><Relationship Id="rId3" Type="http://schemas.openxmlformats.org/officeDocument/2006/relationships/image" Target="../media/image16.wmf"/><Relationship Id="rId7" Type="http://schemas.openxmlformats.org/officeDocument/2006/relationships/image" Target="../media/image20.wmf"/><Relationship Id="rId12" Type="http://schemas.openxmlformats.org/officeDocument/2006/relationships/image" Target="../media/image25.wmf"/><Relationship Id="rId17" Type="http://schemas.openxmlformats.org/officeDocument/2006/relationships/image" Target="../media/image30.wmf"/><Relationship Id="rId2" Type="http://schemas.openxmlformats.org/officeDocument/2006/relationships/image" Target="../media/image15.wmf"/><Relationship Id="rId16" Type="http://schemas.openxmlformats.org/officeDocument/2006/relationships/image" Target="../media/image29.wmf"/><Relationship Id="rId1" Type="http://schemas.openxmlformats.org/officeDocument/2006/relationships/image" Target="../media/image14.wmf"/><Relationship Id="rId6" Type="http://schemas.openxmlformats.org/officeDocument/2006/relationships/image" Target="../media/image19.wmf"/><Relationship Id="rId11" Type="http://schemas.openxmlformats.org/officeDocument/2006/relationships/image" Target="../media/image24.wmf"/><Relationship Id="rId5" Type="http://schemas.openxmlformats.org/officeDocument/2006/relationships/image" Target="../media/image18.wmf"/><Relationship Id="rId15" Type="http://schemas.openxmlformats.org/officeDocument/2006/relationships/image" Target="../media/image28.wmf"/><Relationship Id="rId10" Type="http://schemas.openxmlformats.org/officeDocument/2006/relationships/image" Target="../media/image23.wmf"/><Relationship Id="rId4" Type="http://schemas.openxmlformats.org/officeDocument/2006/relationships/image" Target="../media/image17.wmf"/><Relationship Id="rId9" Type="http://schemas.openxmlformats.org/officeDocument/2006/relationships/image" Target="../media/image22.wmf"/><Relationship Id="rId14"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2.wmf"/><Relationship Id="rId1" Type="http://schemas.openxmlformats.org/officeDocument/2006/relationships/image" Target="../media/image31.wmf"/><Relationship Id="rId6" Type="http://schemas.openxmlformats.org/officeDocument/2006/relationships/image" Target="../media/image33.wmf"/><Relationship Id="rId5" Type="http://schemas.openxmlformats.org/officeDocument/2006/relationships/image" Target="../media/image5.wmf"/><Relationship Id="rId4"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5.wmf"/><Relationship Id="rId4"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0.wmf"/><Relationship Id="rId7" Type="http://schemas.openxmlformats.org/officeDocument/2006/relationships/image" Target="../media/image43.wmf"/><Relationship Id="rId2" Type="http://schemas.openxmlformats.org/officeDocument/2006/relationships/image" Target="../media/image5.wmf"/><Relationship Id="rId1" Type="http://schemas.openxmlformats.org/officeDocument/2006/relationships/image" Target="../media/image39.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52.wmf"/><Relationship Id="rId1" Type="http://schemas.openxmlformats.org/officeDocument/2006/relationships/image" Target="../media/image51.wmf"/><Relationship Id="rId4" Type="http://schemas.openxmlformats.org/officeDocument/2006/relationships/image" Target="../media/image5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7936" cy="4947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4099" name="Rectangle 3"/>
          <p:cNvSpPr>
            <a:spLocks noGrp="1" noChangeArrowheads="1"/>
          </p:cNvSpPr>
          <p:nvPr>
            <p:ph type="dt" idx="1"/>
          </p:nvPr>
        </p:nvSpPr>
        <p:spPr bwMode="auto">
          <a:xfrm>
            <a:off x="3842281" y="0"/>
            <a:ext cx="2937936" cy="4947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9220" name="Rectangle 4"/>
          <p:cNvSpPr>
            <a:spLocks noGrp="1" noRot="1" noChangeAspect="1" noChangeArrowheads="1" noTextEdit="1"/>
          </p:cNvSpPr>
          <p:nvPr>
            <p:ph type="sldImg" idx="2"/>
          </p:nvPr>
        </p:nvSpPr>
        <p:spPr bwMode="auto">
          <a:xfrm>
            <a:off x="911225" y="742950"/>
            <a:ext cx="4960938" cy="37226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77863" y="4712760"/>
            <a:ext cx="5426074" cy="44701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102" name="Rectangle 6"/>
          <p:cNvSpPr>
            <a:spLocks noGrp="1" noChangeArrowheads="1"/>
          </p:cNvSpPr>
          <p:nvPr>
            <p:ph type="ftr" sz="quarter" idx="4"/>
          </p:nvPr>
        </p:nvSpPr>
        <p:spPr bwMode="auto">
          <a:xfrm>
            <a:off x="0" y="9430307"/>
            <a:ext cx="2937936" cy="49473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4103" name="Rectangle 7"/>
          <p:cNvSpPr>
            <a:spLocks noGrp="1" noChangeArrowheads="1"/>
          </p:cNvSpPr>
          <p:nvPr>
            <p:ph type="sldNum" sz="quarter" idx="5"/>
          </p:nvPr>
        </p:nvSpPr>
        <p:spPr bwMode="auto">
          <a:xfrm>
            <a:off x="3842281" y="9430307"/>
            <a:ext cx="2937936" cy="49473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F57B3A7-B9E5-4E66-AA3B-ACB2C2645A4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3E26FB4A-2354-48D9-AF83-349603CA5F37}" type="slidenum">
              <a:rPr lang="ru-RU" smtClean="0"/>
              <a:pPr/>
              <a:t>1</a:t>
            </a:fld>
            <a:endParaRPr lang="ru-RU" smtClean="0"/>
          </a:p>
        </p:txBody>
      </p:sp>
      <p:sp>
        <p:nvSpPr>
          <p:cNvPr id="10243" name="Rectangle 2"/>
          <p:cNvSpPr>
            <a:spLocks noGrp="1" noRot="1" noChangeAspect="1" noChangeArrowheads="1" noTextEdit="1"/>
          </p:cNvSpPr>
          <p:nvPr>
            <p:ph type="sldImg"/>
          </p:nvPr>
        </p:nvSpPr>
        <p:spPr>
          <a:xfrm>
            <a:off x="917575" y="760413"/>
            <a:ext cx="4987925" cy="3741737"/>
          </a:xfrm>
          <a:ln/>
        </p:spPr>
      </p:sp>
      <p:sp>
        <p:nvSpPr>
          <p:cNvPr id="10244" name="Rectangle 3"/>
          <p:cNvSpPr>
            <a:spLocks noGrp="1" noChangeArrowheads="1"/>
          </p:cNvSpPr>
          <p:nvPr>
            <p:ph type="body" idx="1"/>
          </p:nvPr>
        </p:nvSpPr>
        <p:spPr>
          <a:xfrm>
            <a:off x="918600" y="4731911"/>
            <a:ext cx="4982612" cy="4435068"/>
          </a:xfrm>
          <a:noFill/>
          <a:ln/>
        </p:spPr>
        <p:txBody>
          <a:bodyPr/>
          <a:lstStyle/>
          <a:p>
            <a:pPr eaLnBrk="1" hangingPunct="1"/>
            <a:endParaRPr lang="ru-R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12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Top physics is one of the most popular</a:t>
            </a:r>
            <a:r>
              <a:rPr lang="en-US" baseline="0" dirty="0" smtClean="0"/>
              <a:t> topics now, since LHC can be used as a top-factory. The unique characteristics of the top quark like large mass, short life-time, almost exclusive decay to b and W, allow us to </a:t>
            </a:r>
            <a:r>
              <a:rPr lang="en-US" baseline="0" dirty="0" err="1" smtClean="0"/>
              <a:t>to</a:t>
            </a:r>
            <a:r>
              <a:rPr lang="en-US" baseline="0" dirty="0" smtClean="0"/>
              <a:t> use top events for direct verification of </a:t>
            </a:r>
            <a:r>
              <a:rPr lang="en-US" baseline="0" dirty="0" err="1" smtClean="0"/>
              <a:t>pQCD</a:t>
            </a:r>
            <a:r>
              <a:rPr lang="en-US" baseline="0" dirty="0" smtClean="0"/>
              <a:t>. There are many tests of QCD based on measurements of jets, high transverse momentum particles and event shapes. But, usually in the final step we need some fragmentation model to simulate </a:t>
            </a:r>
            <a:r>
              <a:rPr lang="en-US" baseline="0" dirty="0" err="1" smtClean="0"/>
              <a:t>parton</a:t>
            </a:r>
            <a:r>
              <a:rPr lang="en-US" baseline="0" dirty="0" smtClean="0"/>
              <a:t> to hadrons transition. It was shown in previous works of my colleagues, that measurements of average charged multiplicity in a jet (especially jet produced in heavy quark decay) can serve as a precise test of </a:t>
            </a:r>
            <a:r>
              <a:rPr lang="en-US" baseline="0" dirty="0" err="1" smtClean="0"/>
              <a:t>pQCD</a:t>
            </a:r>
            <a:r>
              <a:rPr lang="en-US" baseline="0" dirty="0" smtClean="0"/>
              <a:t> INDEPENDENT ON A FRAGMENTATION MODEL.</a:t>
            </a:r>
            <a:endParaRPr lang="ru-RU" dirty="0" smtClean="0"/>
          </a:p>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They consider </a:t>
            </a:r>
            <a:r>
              <a:rPr lang="en-US" dirty="0" err="1" smtClean="0"/>
              <a:t>e+e</a:t>
            </a:r>
            <a:r>
              <a:rPr lang="en-US" dirty="0" smtClean="0"/>
              <a:t>- annihilation with heavy quark production. There are some useful properties of top production. First: we can consider independent fragmentation of final on-shell top quarks. This is analogous to W+W- production, which was confirmed experimentally. In</a:t>
            </a:r>
            <a:r>
              <a:rPr lang="en-US" baseline="0" dirty="0" smtClean="0"/>
              <a:t> this case t anti-t is a color singlet. And heaviness simplify much theoretical calculations.</a:t>
            </a:r>
            <a:r>
              <a:rPr lang="en-US" dirty="0" smtClean="0"/>
              <a:t> Using numbers</a:t>
            </a:r>
            <a:r>
              <a:rPr lang="en-US" baseline="0" dirty="0" smtClean="0"/>
              <a:t> of primary </a:t>
            </a:r>
            <a:r>
              <a:rPr lang="en-US" baseline="0" dirty="0" err="1" smtClean="0"/>
              <a:t>multiplicies</a:t>
            </a:r>
            <a:r>
              <a:rPr lang="en-US" baseline="0" dirty="0" smtClean="0"/>
              <a:t> shown on this slide and phenomenological gluon multiplicity fixed by low energy data, and </a:t>
            </a:r>
            <a:r>
              <a:rPr lang="en-US" baseline="0" dirty="0" err="1" smtClean="0"/>
              <a:t>pQCD</a:t>
            </a:r>
            <a:r>
              <a:rPr lang="en-US" baseline="0" dirty="0" smtClean="0"/>
              <a:t> calculations, we can estimate average charged multiplicity in top events. </a:t>
            </a:r>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In</a:t>
            </a:r>
            <a:r>
              <a:rPr lang="en-US" baseline="0" dirty="0" smtClean="0"/>
              <a:t> this slide you can see some master formulae of the basic model. Let us consider top event at the LHC. It can be represented as shown in the left figure. In the final state we have </a:t>
            </a:r>
            <a:r>
              <a:rPr lang="en-US" baseline="0" dirty="0" err="1" smtClean="0"/>
              <a:t>partonic</a:t>
            </a:r>
            <a:r>
              <a:rPr lang="en-US" baseline="0" dirty="0" smtClean="0"/>
              <a:t> system with top decay products, additional radiation from gluons emitted by </a:t>
            </a:r>
            <a:r>
              <a:rPr lang="en-US" baseline="0" dirty="0" err="1" smtClean="0"/>
              <a:t>partons</a:t>
            </a:r>
            <a:r>
              <a:rPr lang="en-US" baseline="0" dirty="0" smtClean="0"/>
              <a:t>, beam remnants, and result of color interaction of beam remnants with </a:t>
            </a:r>
            <a:r>
              <a:rPr lang="en-US" baseline="0" dirty="0" err="1" smtClean="0"/>
              <a:t>partonic</a:t>
            </a:r>
            <a:r>
              <a:rPr lang="en-US" baseline="0" dirty="0" smtClean="0"/>
              <a:t> system. The task is to estimate the average charged multiplicity in </a:t>
            </a:r>
            <a:r>
              <a:rPr lang="en-US" baseline="0" dirty="0" err="1" smtClean="0"/>
              <a:t>parton-parton</a:t>
            </a:r>
            <a:r>
              <a:rPr lang="en-US" baseline="0" dirty="0" smtClean="0"/>
              <a:t> fusion process with top production. It is equal to the multiplicity of final leading </a:t>
            </a:r>
            <a:r>
              <a:rPr lang="en-US" baseline="0" dirty="0" err="1" smtClean="0"/>
              <a:t>partons</a:t>
            </a:r>
            <a:r>
              <a:rPr lang="en-US" baseline="0" dirty="0" smtClean="0"/>
              <a:t> (which is fixed by low energy data) plus multiplicity induced by additional gluon radiation. Here …  </a:t>
            </a:r>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F57B3A7-B9E5-4E66-AA3B-ACB2C2645A47}" type="slidenum">
              <a:rPr lang="ru-RU" smtClean="0"/>
              <a:pPr>
                <a:defRPr/>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E8A5E814-89E4-4BC3-8147-697A97EC818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3317B642-048C-40D9-8053-2C30A526A0D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810A5CBD-F3A8-4A54-80A0-0A4C31033E2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2A5AB306-F5E0-4ADC-AD39-81C672F49264}"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FE12AEF9-03E2-48BD-9106-6E9B68C0AF3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9583E46C-3443-484F-A0C5-B79622980C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endParaRPr lang="en-US"/>
          </a:p>
        </p:txBody>
      </p:sp>
      <p:sp>
        <p:nvSpPr>
          <p:cNvPr id="8" name="Нижний колонтитул 7"/>
          <p:cNvSpPr>
            <a:spLocks noGrp="1"/>
          </p:cNvSpPr>
          <p:nvPr>
            <p:ph type="ftr" sz="quarter" idx="11"/>
          </p:nvPr>
        </p:nvSpPr>
        <p:spPr/>
        <p:txBody>
          <a:bodyPr/>
          <a:lstStyle/>
          <a:p>
            <a:pPr>
              <a:defRPr/>
            </a:pPr>
            <a:endParaRPr lang="en-US"/>
          </a:p>
        </p:txBody>
      </p:sp>
      <p:sp>
        <p:nvSpPr>
          <p:cNvPr id="9" name="Номер слайда 8"/>
          <p:cNvSpPr>
            <a:spLocks noGrp="1"/>
          </p:cNvSpPr>
          <p:nvPr>
            <p:ph type="sldNum" sz="quarter" idx="12"/>
          </p:nvPr>
        </p:nvSpPr>
        <p:spPr/>
        <p:txBody>
          <a:bodyPr/>
          <a:lstStyle/>
          <a:p>
            <a:pPr>
              <a:defRPr/>
            </a:pPr>
            <a:fld id="{2FFF1C15-04BB-48AA-8F38-DC4BB432D69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endParaRPr lang="en-US"/>
          </a:p>
        </p:txBody>
      </p:sp>
      <p:sp>
        <p:nvSpPr>
          <p:cNvPr id="4" name="Нижний колонтитул 3"/>
          <p:cNvSpPr>
            <a:spLocks noGrp="1"/>
          </p:cNvSpPr>
          <p:nvPr>
            <p:ph type="ftr" sz="quarter" idx="11"/>
          </p:nvPr>
        </p:nvSpPr>
        <p:spPr/>
        <p:txBody>
          <a:bodyPr/>
          <a:lstStyle/>
          <a:p>
            <a:pPr>
              <a:defRPr/>
            </a:pPr>
            <a:endParaRPr lang="en-US"/>
          </a:p>
        </p:txBody>
      </p:sp>
      <p:sp>
        <p:nvSpPr>
          <p:cNvPr id="5" name="Номер слайда 4"/>
          <p:cNvSpPr>
            <a:spLocks noGrp="1"/>
          </p:cNvSpPr>
          <p:nvPr>
            <p:ph type="sldNum" sz="quarter" idx="12"/>
          </p:nvPr>
        </p:nvSpPr>
        <p:spPr/>
        <p:txBody>
          <a:bodyPr/>
          <a:lstStyle/>
          <a:p>
            <a:pPr>
              <a:defRPr/>
            </a:pPr>
            <a:fld id="{BE03D8A1-22E6-4EBA-A89C-12B62B1B34D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en-US"/>
          </a:p>
        </p:txBody>
      </p:sp>
      <p:sp>
        <p:nvSpPr>
          <p:cNvPr id="3" name="Нижний колонтитул 2"/>
          <p:cNvSpPr>
            <a:spLocks noGrp="1"/>
          </p:cNvSpPr>
          <p:nvPr>
            <p:ph type="ftr" sz="quarter" idx="11"/>
          </p:nvPr>
        </p:nvSpPr>
        <p:spPr/>
        <p:txBody>
          <a:bodyPr/>
          <a:lstStyle/>
          <a:p>
            <a:pPr>
              <a:defRPr/>
            </a:pPr>
            <a:endParaRPr lang="en-US"/>
          </a:p>
        </p:txBody>
      </p:sp>
      <p:sp>
        <p:nvSpPr>
          <p:cNvPr id="4" name="Номер слайда 3"/>
          <p:cNvSpPr>
            <a:spLocks noGrp="1"/>
          </p:cNvSpPr>
          <p:nvPr>
            <p:ph type="sldNum" sz="quarter" idx="12"/>
          </p:nvPr>
        </p:nvSpPr>
        <p:spPr/>
        <p:txBody>
          <a:bodyPr/>
          <a:lstStyle/>
          <a:p>
            <a:pPr>
              <a:defRPr/>
            </a:pPr>
            <a:fld id="{3AB210AB-07B1-4BF4-B8BB-DC377E27085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EB3D2FF1-AC91-4AB3-908D-5FCC421EFF2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695F34EA-D859-4142-BC9E-73D2F27C593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BCB58D5-DB0D-4B87-8E8E-E06F0CA8469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52.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12.xml"/><Relationship Id="rId7" Type="http://schemas.openxmlformats.org/officeDocument/2006/relationships/image" Target="../media/image57.png"/><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56.png"/><Relationship Id="rId11" Type="http://schemas.openxmlformats.org/officeDocument/2006/relationships/oleObject" Target="../embeddings/oleObject56.bin"/><Relationship Id="rId5" Type="http://schemas.openxmlformats.org/officeDocument/2006/relationships/image" Target="../media/image55.png"/><Relationship Id="rId10" Type="http://schemas.openxmlformats.org/officeDocument/2006/relationships/oleObject" Target="../embeddings/oleObject55.bin"/><Relationship Id="rId4" Type="http://schemas.openxmlformats.org/officeDocument/2006/relationships/image" Target="../media/image1.jpeg"/><Relationship Id="rId9" Type="http://schemas.openxmlformats.org/officeDocument/2006/relationships/oleObject" Target="../embeddings/oleObject54.bin"/></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3" Type="http://schemas.openxmlformats.org/officeDocument/2006/relationships/notesSlide" Target="../notesSlides/notesSlide4.xml"/><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slideLayout" Target="../slideLayouts/slideLayout6.xml"/><Relationship Id="rId16" Type="http://schemas.openxmlformats.org/officeDocument/2006/relationships/oleObject" Target="../embeddings/oleObject12.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5" Type="http://schemas.openxmlformats.org/officeDocument/2006/relationships/oleObject" Target="../embeddings/oleObject11.bin"/><Relationship Id="rId10" Type="http://schemas.openxmlformats.org/officeDocument/2006/relationships/oleObject" Target="../embeddings/oleObject6.bin"/><Relationship Id="rId4" Type="http://schemas.openxmlformats.org/officeDocument/2006/relationships/image" Target="../media/image1.jpeg"/><Relationship Id="rId9" Type="http://schemas.openxmlformats.org/officeDocument/2006/relationships/oleObject" Target="../embeddings/oleObject5.bin"/><Relationship Id="rId14"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oleObject" Target="../embeddings/oleObject21.bin"/><Relationship Id="rId18" Type="http://schemas.openxmlformats.org/officeDocument/2006/relationships/oleObject" Target="../embeddings/oleObject26.bin"/><Relationship Id="rId3" Type="http://schemas.openxmlformats.org/officeDocument/2006/relationships/notesSlide" Target="../notesSlides/notesSlide5.xml"/><Relationship Id="rId21" Type="http://schemas.openxmlformats.org/officeDocument/2006/relationships/oleObject" Target="../embeddings/oleObject29.bin"/><Relationship Id="rId7" Type="http://schemas.openxmlformats.org/officeDocument/2006/relationships/oleObject" Target="../embeddings/oleObject15.bin"/><Relationship Id="rId12" Type="http://schemas.openxmlformats.org/officeDocument/2006/relationships/oleObject" Target="../embeddings/oleObject20.bin"/><Relationship Id="rId17" Type="http://schemas.openxmlformats.org/officeDocument/2006/relationships/oleObject" Target="../embeddings/oleObject25.bin"/><Relationship Id="rId2" Type="http://schemas.openxmlformats.org/officeDocument/2006/relationships/slideLayout" Target="../slideLayouts/slideLayout6.xml"/><Relationship Id="rId16" Type="http://schemas.openxmlformats.org/officeDocument/2006/relationships/oleObject" Target="../embeddings/oleObject24.bin"/><Relationship Id="rId20" Type="http://schemas.openxmlformats.org/officeDocument/2006/relationships/oleObject" Target="../embeddings/oleObject28.bin"/><Relationship Id="rId1" Type="http://schemas.openxmlformats.org/officeDocument/2006/relationships/vmlDrawing" Target="../drawings/vmlDrawing2.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5" Type="http://schemas.openxmlformats.org/officeDocument/2006/relationships/oleObject" Target="../embeddings/oleObject23.bin"/><Relationship Id="rId10" Type="http://schemas.openxmlformats.org/officeDocument/2006/relationships/oleObject" Target="../embeddings/oleObject18.bin"/><Relationship Id="rId19" Type="http://schemas.openxmlformats.org/officeDocument/2006/relationships/oleObject" Target="../embeddings/oleObject27.bin"/><Relationship Id="rId4" Type="http://schemas.openxmlformats.org/officeDocument/2006/relationships/image" Target="../media/image1.jpeg"/><Relationship Id="rId9" Type="http://schemas.openxmlformats.org/officeDocument/2006/relationships/oleObject" Target="../embeddings/oleObject17.bin"/><Relationship Id="rId14" Type="http://schemas.openxmlformats.org/officeDocument/2006/relationships/oleObject" Target="../embeddings/oleObject22.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6.xml"/><Relationship Id="rId7" Type="http://schemas.openxmlformats.org/officeDocument/2006/relationships/oleObject" Target="../embeddings/oleObject32.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31.bin"/><Relationship Id="rId11" Type="http://schemas.openxmlformats.org/officeDocument/2006/relationships/image" Target="../media/image34.wmf"/><Relationship Id="rId5" Type="http://schemas.openxmlformats.org/officeDocument/2006/relationships/oleObject" Target="../embeddings/oleObject30.bin"/><Relationship Id="rId10" Type="http://schemas.openxmlformats.org/officeDocument/2006/relationships/oleObject" Target="../embeddings/oleObject35.bin"/><Relationship Id="rId4" Type="http://schemas.openxmlformats.org/officeDocument/2006/relationships/image" Target="../media/image1.jpeg"/><Relationship Id="rId9" Type="http://schemas.openxmlformats.org/officeDocument/2006/relationships/oleObject" Target="../embeddings/oleObject34.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7.xml"/><Relationship Id="rId7" Type="http://schemas.openxmlformats.org/officeDocument/2006/relationships/oleObject" Target="../embeddings/oleObject38.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image" Target="../media/image1.jpeg"/><Relationship Id="rId9" Type="http://schemas.openxmlformats.org/officeDocument/2006/relationships/image" Target="../media/image38.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3.bin"/><Relationship Id="rId3" Type="http://schemas.openxmlformats.org/officeDocument/2006/relationships/notesSlide" Target="../notesSlides/notesSlide8.xml"/><Relationship Id="rId7" Type="http://schemas.openxmlformats.org/officeDocument/2006/relationships/oleObject" Target="../embeddings/oleObject42.bin"/><Relationship Id="rId12" Type="http://schemas.openxmlformats.org/officeDocument/2006/relationships/oleObject" Target="../embeddings/oleObject4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41.bin"/><Relationship Id="rId11" Type="http://schemas.openxmlformats.org/officeDocument/2006/relationships/image" Target="../media/image44.wmf"/><Relationship Id="rId5" Type="http://schemas.openxmlformats.org/officeDocument/2006/relationships/oleObject" Target="../embeddings/oleObject40.bin"/><Relationship Id="rId10" Type="http://schemas.openxmlformats.org/officeDocument/2006/relationships/oleObject" Target="../embeddings/oleObject45.bin"/><Relationship Id="rId4" Type="http://schemas.openxmlformats.org/officeDocument/2006/relationships/image" Target="../media/image1.jpeg"/><Relationship Id="rId9" Type="http://schemas.openxmlformats.org/officeDocument/2006/relationships/oleObject" Target="../embeddings/oleObject44.bin"/></Relationships>
</file>

<file path=ppt/slides/_rels/slide9.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notesSlide" Target="../notesSlides/notesSlide9.xml"/><Relationship Id="rId7" Type="http://schemas.openxmlformats.org/officeDocument/2006/relationships/oleObject" Target="../embeddings/oleObject4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blipFill dpi="0" rotWithShape="1">
            <a:blip r:embed="rId3"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602" name="Rectangle 2"/>
          <p:cNvSpPr>
            <a:spLocks noGrp="1" noChangeArrowheads="1"/>
          </p:cNvSpPr>
          <p:nvPr>
            <p:ph type="title"/>
          </p:nvPr>
        </p:nvSpPr>
        <p:spPr>
          <a:xfrm>
            <a:off x="467544" y="1484784"/>
            <a:ext cx="8229600" cy="2088232"/>
          </a:xfrm>
          <a:noFill/>
          <a:effectLst>
            <a:outerShdw dist="50800" sx="1000" sy="1000" algn="ctr" rotWithShape="0">
              <a:srgbClr val="000000"/>
            </a:outerShdw>
          </a:effectLst>
        </p:spPr>
        <p:txBody>
          <a:bodyPr/>
          <a:lstStyle/>
          <a:p>
            <a:pPr eaLnBrk="1" hangingPunct="1">
              <a:defRPr/>
            </a:pPr>
            <a:r>
              <a:rPr lang="en-US" sz="3200" b="1" dirty="0" err="1" smtClean="0">
                <a:solidFill>
                  <a:srgbClr val="008000"/>
                </a:solidFill>
                <a:effectLst>
                  <a:outerShdw blurRad="38100" dist="38100" dir="2700000" algn="tl">
                    <a:srgbClr val="000000"/>
                  </a:outerShdw>
                </a:effectLst>
                <a:latin typeface="Courier New" pitchFamily="49" charset="0"/>
                <a:ea typeface="MS PGothic" pitchFamily="34" charset="-128"/>
                <a:cs typeface="Courier New" pitchFamily="49" charset="0"/>
              </a:rPr>
              <a:t>Hadron</a:t>
            </a:r>
            <a:r>
              <a:rPr lang="en-US" sz="3200" b="1" dirty="0" smtClean="0">
                <a:solidFill>
                  <a:srgbClr val="008000"/>
                </a:solidFill>
                <a:effectLst>
                  <a:outerShdw blurRad="38100" dist="38100" dir="2700000" algn="tl">
                    <a:srgbClr val="000000"/>
                  </a:outerShdw>
                </a:effectLst>
                <a:latin typeface="Courier New" pitchFamily="49" charset="0"/>
                <a:ea typeface="MS PGothic" pitchFamily="34" charset="-128"/>
                <a:cs typeface="Courier New" pitchFamily="49" charset="0"/>
              </a:rPr>
              <a:t> multiplicity induced</a:t>
            </a:r>
            <a:br>
              <a:rPr lang="en-US" sz="3200" b="1" dirty="0" smtClean="0">
                <a:solidFill>
                  <a:srgbClr val="008000"/>
                </a:solidFill>
                <a:effectLst>
                  <a:outerShdw blurRad="38100" dist="38100" dir="2700000" algn="tl">
                    <a:srgbClr val="000000"/>
                  </a:outerShdw>
                </a:effectLst>
                <a:latin typeface="Courier New" pitchFamily="49" charset="0"/>
                <a:ea typeface="MS PGothic" pitchFamily="34" charset="-128"/>
                <a:cs typeface="Courier New" pitchFamily="49" charset="0"/>
              </a:rPr>
            </a:br>
            <a:r>
              <a:rPr lang="en-US" sz="3200" b="1" dirty="0" smtClean="0">
                <a:solidFill>
                  <a:srgbClr val="008000"/>
                </a:solidFill>
                <a:effectLst>
                  <a:outerShdw blurRad="38100" dist="38100" dir="2700000" algn="tl">
                    <a:srgbClr val="000000"/>
                  </a:outerShdw>
                </a:effectLst>
                <a:latin typeface="Courier New" pitchFamily="49" charset="0"/>
                <a:ea typeface="MS PGothic" pitchFamily="34" charset="-128"/>
                <a:cs typeface="Courier New" pitchFamily="49" charset="0"/>
              </a:rPr>
              <a:t>by top quark decays at the LHC</a:t>
            </a:r>
            <a:endParaRPr lang="en-US" sz="3200" b="1" dirty="0" smtClean="0">
              <a:solidFill>
                <a:srgbClr val="008000"/>
              </a:solidFill>
              <a:effectLst>
                <a:outerShdw blurRad="38100" dist="38100" dir="2700000" algn="tl">
                  <a:srgbClr val="000000"/>
                </a:outerShdw>
              </a:effectLst>
              <a:latin typeface="Courier New" pitchFamily="49" charset="0"/>
              <a:ea typeface="MS PGothic" pitchFamily="34" charset="-128"/>
            </a:endParaRPr>
          </a:p>
        </p:txBody>
      </p:sp>
      <p:sp>
        <p:nvSpPr>
          <p:cNvPr id="25611" name="Text Box 11"/>
          <p:cNvSpPr txBox="1">
            <a:spLocks noChangeArrowheads="1"/>
          </p:cNvSpPr>
          <p:nvPr/>
        </p:nvSpPr>
        <p:spPr bwMode="auto">
          <a:xfrm>
            <a:off x="1979712" y="3348281"/>
            <a:ext cx="4732386" cy="584775"/>
          </a:xfrm>
          <a:prstGeom prst="rect">
            <a:avLst/>
          </a:prstGeom>
          <a:noFill/>
          <a:ln w="9525">
            <a:noFill/>
            <a:miter lim="800000"/>
            <a:headEnd/>
            <a:tailEnd/>
          </a:ln>
          <a:effectLst/>
        </p:spPr>
        <p:txBody>
          <a:bodyPr wrap="none">
            <a:spAutoFit/>
          </a:bodyPr>
          <a:lstStyle/>
          <a:p>
            <a:pPr>
              <a:defRPr/>
            </a:pPr>
            <a:r>
              <a:rPr lang="en-US" sz="3200" dirty="0">
                <a:solidFill>
                  <a:srgbClr val="006600"/>
                </a:solidFill>
                <a:effectLst>
                  <a:outerShdw blurRad="38100" dist="38100" dir="2700000" algn="tl">
                    <a:srgbClr val="000000"/>
                  </a:outerShdw>
                </a:effectLst>
                <a:latin typeface="Comic Sans MS" pitchFamily="66" charset="0"/>
              </a:rPr>
              <a:t> </a:t>
            </a:r>
            <a:r>
              <a:rPr lang="en-US" b="1" dirty="0" err="1" smtClean="0">
                <a:solidFill>
                  <a:srgbClr val="1205BF"/>
                </a:solidFill>
                <a:effectLst>
                  <a:outerShdw blurRad="38100" dist="38100" dir="2700000" algn="tl">
                    <a:srgbClr val="000000"/>
                  </a:outerShdw>
                </a:effectLst>
                <a:latin typeface="Courier New" pitchFamily="49" charset="0"/>
                <a:cs typeface="Courier New" pitchFamily="49" charset="0"/>
              </a:rPr>
              <a:t>R.Ryutin</a:t>
            </a:r>
            <a:r>
              <a:rPr lang="en-US" b="1" dirty="0" smtClean="0">
                <a:solidFill>
                  <a:srgbClr val="1205BF"/>
                </a:solidFill>
                <a:effectLst>
                  <a:outerShdw blurRad="38100" dist="38100" dir="2700000" algn="tl">
                    <a:srgbClr val="000000"/>
                  </a:outerShdw>
                </a:effectLst>
                <a:latin typeface="Courier New" pitchFamily="49" charset="0"/>
                <a:cs typeface="Courier New" pitchFamily="49" charset="0"/>
              </a:rPr>
              <a:t>, IHEP, </a:t>
            </a:r>
            <a:r>
              <a:rPr lang="en-US" b="1" dirty="0" err="1" smtClean="0">
                <a:solidFill>
                  <a:srgbClr val="1205BF"/>
                </a:solidFill>
                <a:effectLst>
                  <a:outerShdw blurRad="38100" dist="38100" dir="2700000" algn="tl">
                    <a:srgbClr val="000000"/>
                  </a:outerShdw>
                </a:effectLst>
                <a:latin typeface="Courier New" pitchFamily="49" charset="0"/>
                <a:cs typeface="Courier New" pitchFamily="49" charset="0"/>
              </a:rPr>
              <a:t>Protvino</a:t>
            </a:r>
            <a:endParaRPr lang="ru-RU" b="1" dirty="0">
              <a:solidFill>
                <a:srgbClr val="1205BF"/>
              </a:solidFill>
              <a:effectLst>
                <a:outerShdw blurRad="38100" dist="38100" dir="2700000" algn="tl">
                  <a:srgbClr val="000000"/>
                </a:outerShdw>
              </a:effectLst>
              <a:latin typeface="Courier New" pitchFamily="49" charset="0"/>
              <a:cs typeface="Courier New" pitchFamily="49" charset="0"/>
            </a:endParaRPr>
          </a:p>
        </p:txBody>
      </p:sp>
      <p:sp>
        <p:nvSpPr>
          <p:cNvPr id="3080"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3"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b="1"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Experimental situation</a:t>
            </a:r>
            <a:endParaRPr lang="ru-RU" sz="32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9" name="Freeform 58"/>
          <p:cNvSpPr>
            <a:spLocks/>
          </p:cNvSpPr>
          <p:nvPr/>
        </p:nvSpPr>
        <p:spPr bwMode="auto">
          <a:xfrm rot="290041">
            <a:off x="1771655" y="3480069"/>
            <a:ext cx="493175" cy="8995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10" name="Freeform 58"/>
          <p:cNvSpPr>
            <a:spLocks/>
          </p:cNvSpPr>
          <p:nvPr/>
        </p:nvSpPr>
        <p:spPr bwMode="auto">
          <a:xfrm rot="290041">
            <a:off x="2126024" y="3816850"/>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cxnSp>
        <p:nvCxnSpPr>
          <p:cNvPr id="11" name="Прямая соединительная линия 10"/>
          <p:cNvCxnSpPr>
            <a:endCxn id="64" idx="1"/>
          </p:cNvCxnSpPr>
          <p:nvPr/>
        </p:nvCxnSpPr>
        <p:spPr>
          <a:xfrm>
            <a:off x="755576" y="4581128"/>
            <a:ext cx="2482414" cy="135791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a:endCxn id="64" idx="1"/>
          </p:cNvCxnSpPr>
          <p:nvPr/>
        </p:nvCxnSpPr>
        <p:spPr>
          <a:xfrm>
            <a:off x="907976" y="4365104"/>
            <a:ext cx="2330014" cy="157394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a:endCxn id="57" idx="1"/>
          </p:cNvCxnSpPr>
          <p:nvPr/>
        </p:nvCxnSpPr>
        <p:spPr>
          <a:xfrm>
            <a:off x="1060376" y="4221088"/>
            <a:ext cx="2177614" cy="139333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reeform 58"/>
          <p:cNvSpPr>
            <a:spLocks/>
          </p:cNvSpPr>
          <p:nvPr/>
        </p:nvSpPr>
        <p:spPr bwMode="auto">
          <a:xfrm rot="290041">
            <a:off x="2270040" y="3318714"/>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cxnSp>
        <p:nvCxnSpPr>
          <p:cNvPr id="15" name="Прямая соединительная линия 14"/>
          <p:cNvCxnSpPr>
            <a:endCxn id="54" idx="1"/>
          </p:cNvCxnSpPr>
          <p:nvPr/>
        </p:nvCxnSpPr>
        <p:spPr>
          <a:xfrm flipV="1">
            <a:off x="936104" y="1560240"/>
            <a:ext cx="2213037" cy="93265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endCxn id="53" idx="1"/>
          </p:cNvCxnSpPr>
          <p:nvPr/>
        </p:nvCxnSpPr>
        <p:spPr>
          <a:xfrm flipV="1">
            <a:off x="1088504" y="2002525"/>
            <a:ext cx="2229592" cy="64277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1115616" y="2204864"/>
            <a:ext cx="2160240" cy="59283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Прямая соединительная линия 17"/>
          <p:cNvCxnSpPr/>
          <p:nvPr/>
        </p:nvCxnSpPr>
        <p:spPr>
          <a:xfrm>
            <a:off x="144016" y="4293096"/>
            <a:ext cx="97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144000" y="4365104"/>
            <a:ext cx="97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a:off x="144016" y="4221088"/>
            <a:ext cx="97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144016" y="2780928"/>
            <a:ext cx="97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144000" y="2852936"/>
            <a:ext cx="97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144016" y="2708920"/>
            <a:ext cx="971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27"/>
          <p:cNvCxnSpPr/>
          <p:nvPr/>
        </p:nvCxnSpPr>
        <p:spPr>
          <a:xfrm>
            <a:off x="1773176" y="3853871"/>
            <a:ext cx="428628" cy="1588"/>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25"/>
          <p:cNvCxnSpPr/>
          <p:nvPr/>
        </p:nvCxnSpPr>
        <p:spPr>
          <a:xfrm flipV="1">
            <a:off x="1773176" y="3282367"/>
            <a:ext cx="428628" cy="80962"/>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192"/>
          <p:cNvCxnSpPr/>
          <p:nvPr/>
        </p:nvCxnSpPr>
        <p:spPr>
          <a:xfrm flipV="1">
            <a:off x="2312278" y="2925177"/>
            <a:ext cx="532468" cy="35719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193"/>
          <p:cNvCxnSpPr/>
          <p:nvPr/>
        </p:nvCxnSpPr>
        <p:spPr>
          <a:xfrm rot="16200000" flipH="1">
            <a:off x="2221322" y="3944827"/>
            <a:ext cx="428628" cy="389592"/>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773176" y="2892140"/>
            <a:ext cx="389850" cy="461665"/>
          </a:xfrm>
          <a:prstGeom prst="rect">
            <a:avLst/>
          </a:prstGeom>
          <a:noFill/>
        </p:spPr>
        <p:txBody>
          <a:bodyPr wrap="none" rtlCol="0">
            <a:spAutoFit/>
          </a:bodyPr>
          <a:lstStyle/>
          <a:p>
            <a:r>
              <a:rPr lang="en-US" dirty="0" smtClean="0"/>
              <a:t>t*</a:t>
            </a:r>
            <a:endParaRPr lang="ru-RU" dirty="0"/>
          </a:p>
        </p:txBody>
      </p:sp>
      <p:sp>
        <p:nvSpPr>
          <p:cNvPr id="29" name="TextBox 28"/>
          <p:cNvSpPr txBox="1"/>
          <p:nvPr/>
        </p:nvSpPr>
        <p:spPr>
          <a:xfrm>
            <a:off x="1789302" y="3892272"/>
            <a:ext cx="389850" cy="461665"/>
          </a:xfrm>
          <a:prstGeom prst="rect">
            <a:avLst/>
          </a:prstGeom>
          <a:noFill/>
        </p:spPr>
        <p:txBody>
          <a:bodyPr wrap="none" rtlCol="0">
            <a:spAutoFit/>
          </a:bodyPr>
          <a:lstStyle/>
          <a:p>
            <a:r>
              <a:rPr lang="en-US" dirty="0" smtClean="0"/>
              <a:t>t*</a:t>
            </a:r>
            <a:endParaRPr lang="ru-RU" dirty="0"/>
          </a:p>
        </p:txBody>
      </p:sp>
      <p:sp>
        <p:nvSpPr>
          <p:cNvPr id="30" name="TextBox 29"/>
          <p:cNvSpPr txBox="1"/>
          <p:nvPr/>
        </p:nvSpPr>
        <p:spPr>
          <a:xfrm>
            <a:off x="1773176" y="3710995"/>
            <a:ext cx="287258" cy="461665"/>
          </a:xfrm>
          <a:prstGeom prst="rect">
            <a:avLst/>
          </a:prstGeom>
          <a:noFill/>
        </p:spPr>
        <p:txBody>
          <a:bodyPr wrap="none" rtlCol="0">
            <a:spAutoFit/>
          </a:bodyPr>
          <a:lstStyle/>
          <a:p>
            <a:r>
              <a:rPr lang="en-US" dirty="0"/>
              <a:t>-</a:t>
            </a:r>
            <a:endParaRPr lang="ru-RU" dirty="0"/>
          </a:p>
        </p:txBody>
      </p:sp>
      <p:sp>
        <p:nvSpPr>
          <p:cNvPr id="31" name="Oval 199"/>
          <p:cNvSpPr/>
          <p:nvPr/>
        </p:nvSpPr>
        <p:spPr>
          <a:xfrm>
            <a:off x="2058928" y="3139491"/>
            <a:ext cx="285752" cy="285752"/>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Oval 200"/>
          <p:cNvSpPr/>
          <p:nvPr/>
        </p:nvSpPr>
        <p:spPr>
          <a:xfrm>
            <a:off x="2058928" y="3710995"/>
            <a:ext cx="285752" cy="285752"/>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TextBox 32"/>
          <p:cNvSpPr txBox="1"/>
          <p:nvPr/>
        </p:nvSpPr>
        <p:spPr>
          <a:xfrm>
            <a:off x="2416118" y="2677826"/>
            <a:ext cx="269626" cy="461665"/>
          </a:xfrm>
          <a:prstGeom prst="rect">
            <a:avLst/>
          </a:prstGeom>
          <a:noFill/>
        </p:spPr>
        <p:txBody>
          <a:bodyPr wrap="none" rtlCol="0">
            <a:spAutoFit/>
          </a:bodyPr>
          <a:lstStyle/>
          <a:p>
            <a:r>
              <a:rPr lang="en-US" dirty="0" smtClean="0"/>
              <a:t>t</a:t>
            </a:r>
            <a:endParaRPr lang="ru-RU" dirty="0"/>
          </a:p>
        </p:txBody>
      </p:sp>
      <p:sp>
        <p:nvSpPr>
          <p:cNvPr id="34" name="TextBox 33"/>
          <p:cNvSpPr txBox="1"/>
          <p:nvPr/>
        </p:nvSpPr>
        <p:spPr>
          <a:xfrm>
            <a:off x="2139854" y="4042325"/>
            <a:ext cx="269626" cy="461665"/>
          </a:xfrm>
          <a:prstGeom prst="rect">
            <a:avLst/>
          </a:prstGeom>
          <a:noFill/>
        </p:spPr>
        <p:txBody>
          <a:bodyPr wrap="none" rtlCol="0">
            <a:spAutoFit/>
          </a:bodyPr>
          <a:lstStyle/>
          <a:p>
            <a:r>
              <a:rPr lang="en-US" dirty="0" smtClean="0"/>
              <a:t>t</a:t>
            </a:r>
            <a:endParaRPr lang="ru-RU" dirty="0"/>
          </a:p>
        </p:txBody>
      </p:sp>
      <p:sp>
        <p:nvSpPr>
          <p:cNvPr id="35" name="TextBox 34"/>
          <p:cNvSpPr txBox="1"/>
          <p:nvPr/>
        </p:nvSpPr>
        <p:spPr>
          <a:xfrm>
            <a:off x="2123728" y="3861048"/>
            <a:ext cx="287258" cy="461665"/>
          </a:xfrm>
          <a:prstGeom prst="rect">
            <a:avLst/>
          </a:prstGeom>
          <a:noFill/>
        </p:spPr>
        <p:txBody>
          <a:bodyPr wrap="none" rtlCol="0">
            <a:spAutoFit/>
          </a:bodyPr>
          <a:lstStyle/>
          <a:p>
            <a:r>
              <a:rPr lang="en-US" dirty="0"/>
              <a:t>-</a:t>
            </a:r>
            <a:endParaRPr lang="ru-RU" dirty="0"/>
          </a:p>
        </p:txBody>
      </p:sp>
      <p:cxnSp>
        <p:nvCxnSpPr>
          <p:cNvPr id="36" name="Straight Connector 204"/>
          <p:cNvCxnSpPr/>
          <p:nvPr/>
        </p:nvCxnSpPr>
        <p:spPr>
          <a:xfrm rot="10800000" flipV="1">
            <a:off x="2844746" y="2780928"/>
            <a:ext cx="647134" cy="144248"/>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Freeform 58"/>
          <p:cNvSpPr>
            <a:spLocks/>
          </p:cNvSpPr>
          <p:nvPr/>
        </p:nvSpPr>
        <p:spPr bwMode="auto">
          <a:xfrm rot="2166101">
            <a:off x="1157739" y="3150820"/>
            <a:ext cx="562598" cy="120218"/>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38" name="Freeform 58"/>
          <p:cNvSpPr>
            <a:spLocks/>
          </p:cNvSpPr>
          <p:nvPr/>
        </p:nvSpPr>
        <p:spPr bwMode="auto">
          <a:xfrm rot="19705528">
            <a:off x="1120064" y="3881013"/>
            <a:ext cx="562598" cy="120218"/>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39" name="Oval 224"/>
          <p:cNvSpPr/>
          <p:nvPr/>
        </p:nvSpPr>
        <p:spPr>
          <a:xfrm>
            <a:off x="1630300" y="3220453"/>
            <a:ext cx="214314" cy="70485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TextBox 39"/>
          <p:cNvSpPr txBox="1"/>
          <p:nvPr/>
        </p:nvSpPr>
        <p:spPr>
          <a:xfrm>
            <a:off x="5081567" y="1700808"/>
            <a:ext cx="3954929" cy="923330"/>
          </a:xfrm>
          <a:prstGeom prst="rect">
            <a:avLst/>
          </a:prstGeom>
          <a:solidFill>
            <a:srgbClr val="FFFF00"/>
          </a:solidFill>
          <a:ln w="34925">
            <a:solidFill>
              <a:srgbClr val="C00000"/>
            </a:solidFill>
          </a:ln>
          <a:effectLst>
            <a:outerShdw blurRad="50800" dist="38100" dir="16200000" rotWithShape="0">
              <a:prstClr val="black">
                <a:alpha val="40000"/>
              </a:prstClr>
            </a:outerShdw>
          </a:effectLst>
        </p:spPr>
        <p:txBody>
          <a:bodyPr wrap="none" rtlCol="0">
            <a:spAutoFit/>
          </a:bodyPr>
          <a:lstStyle/>
          <a:p>
            <a:r>
              <a:rPr lang="en-US" sz="1800" dirty="0" smtClean="0">
                <a:solidFill>
                  <a:srgbClr val="FF0000"/>
                </a:solidFill>
                <a:latin typeface="Times New Roman" pitchFamily="18" charset="0"/>
                <a:cs typeface="Times New Roman" pitchFamily="18" charset="0"/>
              </a:rPr>
              <a:t>Color interaction of beam remnants with</a:t>
            </a:r>
          </a:p>
          <a:p>
            <a:r>
              <a:rPr lang="en-US" sz="1800" dirty="0" smtClean="0">
                <a:solidFill>
                  <a:srgbClr val="FF0000"/>
                </a:solidFill>
                <a:latin typeface="Times New Roman" pitchFamily="18" charset="0"/>
                <a:cs typeface="Times New Roman" pitchFamily="18" charset="0"/>
              </a:rPr>
              <a:t>Final State Radiation from top or bottom</a:t>
            </a:r>
          </a:p>
          <a:p>
            <a:r>
              <a:rPr lang="en-US" sz="1800" dirty="0" smtClean="0">
                <a:solidFill>
                  <a:srgbClr val="FF0000"/>
                </a:solidFill>
                <a:latin typeface="Times New Roman" pitchFamily="18" charset="0"/>
                <a:cs typeface="Times New Roman" pitchFamily="18" charset="0"/>
              </a:rPr>
              <a:t>quarks. </a:t>
            </a:r>
          </a:p>
        </p:txBody>
      </p:sp>
      <p:sp>
        <p:nvSpPr>
          <p:cNvPr id="41" name="TextBox 40"/>
          <p:cNvSpPr txBox="1"/>
          <p:nvPr/>
        </p:nvSpPr>
        <p:spPr>
          <a:xfrm>
            <a:off x="107504" y="764704"/>
            <a:ext cx="839524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Example of complicated fragmentation picture in top anti-top events at the LHC</a:t>
            </a:r>
          </a:p>
        </p:txBody>
      </p:sp>
      <p:sp>
        <p:nvSpPr>
          <p:cNvPr id="42" name="Freeform 9"/>
          <p:cNvSpPr>
            <a:spLocks/>
          </p:cNvSpPr>
          <p:nvPr/>
        </p:nvSpPr>
        <p:spPr bwMode="auto">
          <a:xfrm rot="1290123">
            <a:off x="2838709" y="2978085"/>
            <a:ext cx="238377" cy="4888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00FF"/>
            </a:solidFill>
            <a:round/>
            <a:headEnd/>
            <a:tailEnd/>
          </a:ln>
        </p:spPr>
        <p:txBody>
          <a:bodyPr/>
          <a:lstStyle/>
          <a:p>
            <a:endParaRPr lang="ru-RU"/>
          </a:p>
        </p:txBody>
      </p:sp>
      <p:sp>
        <p:nvSpPr>
          <p:cNvPr id="43" name="Freeform 9"/>
          <p:cNvSpPr>
            <a:spLocks/>
          </p:cNvSpPr>
          <p:nvPr/>
        </p:nvSpPr>
        <p:spPr bwMode="auto">
          <a:xfrm rot="21351401">
            <a:off x="2628372" y="4303494"/>
            <a:ext cx="289890" cy="57231"/>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00FF"/>
            </a:solidFill>
            <a:round/>
            <a:headEnd/>
            <a:tailEnd/>
          </a:ln>
        </p:spPr>
        <p:txBody>
          <a:bodyPr/>
          <a:lstStyle/>
          <a:p>
            <a:endParaRPr lang="ru-RU"/>
          </a:p>
        </p:txBody>
      </p:sp>
      <p:cxnSp>
        <p:nvCxnSpPr>
          <p:cNvPr id="44" name="Straight Connector 204"/>
          <p:cNvCxnSpPr/>
          <p:nvPr/>
        </p:nvCxnSpPr>
        <p:spPr>
          <a:xfrm>
            <a:off x="2627784" y="4365104"/>
            <a:ext cx="864096" cy="72008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Овал 44"/>
          <p:cNvSpPr/>
          <p:nvPr/>
        </p:nvSpPr>
        <p:spPr>
          <a:xfrm>
            <a:off x="539552" y="2420888"/>
            <a:ext cx="792088" cy="7920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Овал 45"/>
          <p:cNvSpPr/>
          <p:nvPr/>
        </p:nvSpPr>
        <p:spPr>
          <a:xfrm>
            <a:off x="539552" y="3933056"/>
            <a:ext cx="792088" cy="79208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Freeform 58"/>
          <p:cNvSpPr>
            <a:spLocks/>
          </p:cNvSpPr>
          <p:nvPr/>
        </p:nvSpPr>
        <p:spPr bwMode="auto">
          <a:xfrm rot="634688">
            <a:off x="1765621" y="2616038"/>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48" name="Полилиния 47"/>
          <p:cNvSpPr/>
          <p:nvPr/>
        </p:nvSpPr>
        <p:spPr>
          <a:xfrm rot="182681">
            <a:off x="2354936" y="2246656"/>
            <a:ext cx="1121760" cy="601553"/>
          </a:xfrm>
          <a:custGeom>
            <a:avLst/>
            <a:gdLst>
              <a:gd name="connsiteX0" fmla="*/ 796089 w 1024689"/>
              <a:gd name="connsiteY0" fmla="*/ 0 h 685800"/>
              <a:gd name="connsiteX1" fmla="*/ 38100 w 1024689"/>
              <a:gd name="connsiteY1" fmla="*/ 601579 h 685800"/>
              <a:gd name="connsiteX2" fmla="*/ 1024689 w 1024689"/>
              <a:gd name="connsiteY2" fmla="*/ 505326 h 685800"/>
              <a:gd name="connsiteX3" fmla="*/ 1024689 w 1024689"/>
              <a:gd name="connsiteY3" fmla="*/ 505326 h 685800"/>
              <a:gd name="connsiteX4" fmla="*/ 1012658 w 1024689"/>
              <a:gd name="connsiteY4" fmla="*/ 493294 h 68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689" h="685800">
                <a:moveTo>
                  <a:pt x="796089" y="0"/>
                </a:moveTo>
                <a:cubicBezTo>
                  <a:pt x="398044" y="258679"/>
                  <a:pt x="0" y="517358"/>
                  <a:pt x="38100" y="601579"/>
                </a:cubicBezTo>
                <a:cubicBezTo>
                  <a:pt x="76200" y="685800"/>
                  <a:pt x="1024689" y="505326"/>
                  <a:pt x="1024689" y="505326"/>
                </a:cubicBezTo>
                <a:lnTo>
                  <a:pt x="1024689" y="505326"/>
                </a:lnTo>
                <a:lnTo>
                  <a:pt x="1012658" y="493294"/>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49" name="Стрелка вправо 48"/>
          <p:cNvSpPr/>
          <p:nvPr/>
        </p:nvSpPr>
        <p:spPr>
          <a:xfrm rot="21221306">
            <a:off x="3430386" y="2676229"/>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Стрелка вправо 49"/>
          <p:cNvSpPr/>
          <p:nvPr/>
        </p:nvSpPr>
        <p:spPr>
          <a:xfrm rot="20608660">
            <a:off x="3142670" y="2185151"/>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Freeform 58"/>
          <p:cNvSpPr>
            <a:spLocks/>
          </p:cNvSpPr>
          <p:nvPr/>
        </p:nvSpPr>
        <p:spPr bwMode="auto">
          <a:xfrm rot="19278991">
            <a:off x="2011295" y="2115102"/>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52" name="Полилиния 51"/>
          <p:cNvSpPr/>
          <p:nvPr/>
        </p:nvSpPr>
        <p:spPr>
          <a:xfrm rot="381071">
            <a:off x="2624332" y="1520184"/>
            <a:ext cx="757524" cy="572529"/>
          </a:xfrm>
          <a:custGeom>
            <a:avLst/>
            <a:gdLst>
              <a:gd name="connsiteX0" fmla="*/ 796089 w 1024689"/>
              <a:gd name="connsiteY0" fmla="*/ 0 h 685800"/>
              <a:gd name="connsiteX1" fmla="*/ 38100 w 1024689"/>
              <a:gd name="connsiteY1" fmla="*/ 601579 h 685800"/>
              <a:gd name="connsiteX2" fmla="*/ 1024689 w 1024689"/>
              <a:gd name="connsiteY2" fmla="*/ 505326 h 685800"/>
              <a:gd name="connsiteX3" fmla="*/ 1024689 w 1024689"/>
              <a:gd name="connsiteY3" fmla="*/ 505326 h 685800"/>
              <a:gd name="connsiteX4" fmla="*/ 1012658 w 1024689"/>
              <a:gd name="connsiteY4" fmla="*/ 493294 h 68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689" h="685800">
                <a:moveTo>
                  <a:pt x="796089" y="0"/>
                </a:moveTo>
                <a:cubicBezTo>
                  <a:pt x="398044" y="258679"/>
                  <a:pt x="0" y="517358"/>
                  <a:pt x="38100" y="601579"/>
                </a:cubicBezTo>
                <a:cubicBezTo>
                  <a:pt x="76200" y="685800"/>
                  <a:pt x="1024689" y="505326"/>
                  <a:pt x="1024689" y="505326"/>
                </a:cubicBezTo>
                <a:lnTo>
                  <a:pt x="1024689" y="505326"/>
                </a:lnTo>
                <a:lnTo>
                  <a:pt x="1012658" y="493294"/>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3" name="Стрелка вправо 52"/>
          <p:cNvSpPr/>
          <p:nvPr/>
        </p:nvSpPr>
        <p:spPr>
          <a:xfrm rot="20608660">
            <a:off x="3311625" y="1897119"/>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Стрелка вправо 53"/>
          <p:cNvSpPr/>
          <p:nvPr/>
        </p:nvSpPr>
        <p:spPr>
          <a:xfrm rot="20608660">
            <a:off x="3142670" y="1454834"/>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Freeform 58"/>
          <p:cNvSpPr>
            <a:spLocks/>
          </p:cNvSpPr>
          <p:nvPr/>
        </p:nvSpPr>
        <p:spPr bwMode="auto">
          <a:xfrm rot="5183922">
            <a:off x="2177422" y="4513761"/>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56" name="Полилиния 55"/>
          <p:cNvSpPr/>
          <p:nvPr/>
        </p:nvSpPr>
        <p:spPr>
          <a:xfrm rot="2859444">
            <a:off x="2450981" y="4815324"/>
            <a:ext cx="1121760" cy="601553"/>
          </a:xfrm>
          <a:custGeom>
            <a:avLst/>
            <a:gdLst>
              <a:gd name="connsiteX0" fmla="*/ 796089 w 1024689"/>
              <a:gd name="connsiteY0" fmla="*/ 0 h 685800"/>
              <a:gd name="connsiteX1" fmla="*/ 38100 w 1024689"/>
              <a:gd name="connsiteY1" fmla="*/ 601579 h 685800"/>
              <a:gd name="connsiteX2" fmla="*/ 1024689 w 1024689"/>
              <a:gd name="connsiteY2" fmla="*/ 505326 h 685800"/>
              <a:gd name="connsiteX3" fmla="*/ 1024689 w 1024689"/>
              <a:gd name="connsiteY3" fmla="*/ 505326 h 685800"/>
              <a:gd name="connsiteX4" fmla="*/ 1012658 w 1024689"/>
              <a:gd name="connsiteY4" fmla="*/ 493294 h 685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689" h="685800">
                <a:moveTo>
                  <a:pt x="796089" y="0"/>
                </a:moveTo>
                <a:cubicBezTo>
                  <a:pt x="398044" y="258679"/>
                  <a:pt x="0" y="517358"/>
                  <a:pt x="38100" y="601579"/>
                </a:cubicBezTo>
                <a:cubicBezTo>
                  <a:pt x="76200" y="685800"/>
                  <a:pt x="1024689" y="505326"/>
                  <a:pt x="1024689" y="505326"/>
                </a:cubicBezTo>
                <a:lnTo>
                  <a:pt x="1024689" y="505326"/>
                </a:lnTo>
                <a:lnTo>
                  <a:pt x="1012658" y="493294"/>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57" name="Стрелка вправо 56"/>
          <p:cNvSpPr/>
          <p:nvPr/>
        </p:nvSpPr>
        <p:spPr>
          <a:xfrm rot="2048359">
            <a:off x="3210983" y="5641535"/>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Freeform 58"/>
          <p:cNvSpPr>
            <a:spLocks/>
          </p:cNvSpPr>
          <p:nvPr/>
        </p:nvSpPr>
        <p:spPr bwMode="auto">
          <a:xfrm rot="20470927">
            <a:off x="2983394" y="4537863"/>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59" name="Freeform 58"/>
          <p:cNvSpPr>
            <a:spLocks/>
          </p:cNvSpPr>
          <p:nvPr/>
        </p:nvSpPr>
        <p:spPr bwMode="auto">
          <a:xfrm rot="20911952">
            <a:off x="2341329" y="5294333"/>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60" name="Стрелка вправо 59"/>
          <p:cNvSpPr/>
          <p:nvPr/>
        </p:nvSpPr>
        <p:spPr>
          <a:xfrm rot="2048359">
            <a:off x="3387328" y="5090646"/>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Полилиния 60"/>
          <p:cNvSpPr/>
          <p:nvPr/>
        </p:nvSpPr>
        <p:spPr>
          <a:xfrm>
            <a:off x="2811379" y="4450414"/>
            <a:ext cx="1676400" cy="1564105"/>
          </a:xfrm>
          <a:custGeom>
            <a:avLst/>
            <a:gdLst>
              <a:gd name="connsiteX0" fmla="*/ 1676400 w 1676400"/>
              <a:gd name="connsiteY0" fmla="*/ 0 h 1564105"/>
              <a:gd name="connsiteX1" fmla="*/ 184484 w 1676400"/>
              <a:gd name="connsiteY1" fmla="*/ 830179 h 1564105"/>
              <a:gd name="connsiteX2" fmla="*/ 569495 w 1676400"/>
              <a:gd name="connsiteY2" fmla="*/ 1564105 h 1564105"/>
              <a:gd name="connsiteX3" fmla="*/ 569495 w 1676400"/>
              <a:gd name="connsiteY3" fmla="*/ 1564105 h 1564105"/>
            </a:gdLst>
            <a:ahLst/>
            <a:cxnLst>
              <a:cxn ang="0">
                <a:pos x="connsiteX0" y="connsiteY0"/>
              </a:cxn>
              <a:cxn ang="0">
                <a:pos x="connsiteX1" y="connsiteY1"/>
              </a:cxn>
              <a:cxn ang="0">
                <a:pos x="connsiteX2" y="connsiteY2"/>
              </a:cxn>
              <a:cxn ang="0">
                <a:pos x="connsiteX3" y="connsiteY3"/>
              </a:cxn>
            </a:cxnLst>
            <a:rect l="l" t="t" r="r" b="b"/>
            <a:pathLst>
              <a:path w="1676400" h="1564105">
                <a:moveTo>
                  <a:pt x="1676400" y="0"/>
                </a:moveTo>
                <a:cubicBezTo>
                  <a:pt x="1022684" y="284747"/>
                  <a:pt x="368968" y="569495"/>
                  <a:pt x="184484" y="830179"/>
                </a:cubicBezTo>
                <a:cubicBezTo>
                  <a:pt x="0" y="1090863"/>
                  <a:pt x="569495" y="1564105"/>
                  <a:pt x="569495" y="1564105"/>
                </a:cubicBezTo>
                <a:lnTo>
                  <a:pt x="569495" y="1564105"/>
                </a:ln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2" name="Полилиния 61"/>
          <p:cNvSpPr/>
          <p:nvPr/>
        </p:nvSpPr>
        <p:spPr>
          <a:xfrm>
            <a:off x="3515226" y="4149080"/>
            <a:ext cx="900363" cy="441702"/>
          </a:xfrm>
          <a:custGeom>
            <a:avLst/>
            <a:gdLst>
              <a:gd name="connsiteX0" fmla="*/ 623637 w 900363"/>
              <a:gd name="connsiteY0" fmla="*/ 0 h 766010"/>
              <a:gd name="connsiteX1" fmla="*/ 46121 w 900363"/>
              <a:gd name="connsiteY1" fmla="*/ 673768 h 766010"/>
              <a:gd name="connsiteX2" fmla="*/ 900363 w 900363"/>
              <a:gd name="connsiteY2" fmla="*/ 553452 h 766010"/>
            </a:gdLst>
            <a:ahLst/>
            <a:cxnLst>
              <a:cxn ang="0">
                <a:pos x="connsiteX0" y="connsiteY0"/>
              </a:cxn>
              <a:cxn ang="0">
                <a:pos x="connsiteX1" y="connsiteY1"/>
              </a:cxn>
              <a:cxn ang="0">
                <a:pos x="connsiteX2" y="connsiteY2"/>
              </a:cxn>
            </a:cxnLst>
            <a:rect l="l" t="t" r="r" b="b"/>
            <a:pathLst>
              <a:path w="900363" h="766010">
                <a:moveTo>
                  <a:pt x="623637" y="0"/>
                </a:moveTo>
                <a:cubicBezTo>
                  <a:pt x="311818" y="290763"/>
                  <a:pt x="0" y="581526"/>
                  <a:pt x="46121" y="673768"/>
                </a:cubicBezTo>
                <a:cubicBezTo>
                  <a:pt x="92242" y="766010"/>
                  <a:pt x="496302" y="659731"/>
                  <a:pt x="900363" y="553452"/>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3" name="Стрелка вправо 62"/>
          <p:cNvSpPr/>
          <p:nvPr/>
        </p:nvSpPr>
        <p:spPr>
          <a:xfrm rot="20147589">
            <a:off x="4396836" y="4309957"/>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Стрелка вправо 63"/>
          <p:cNvSpPr/>
          <p:nvPr/>
        </p:nvSpPr>
        <p:spPr>
          <a:xfrm rot="2048359">
            <a:off x="3210983" y="5966163"/>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5" name="Стрелка вправо 64"/>
          <p:cNvSpPr/>
          <p:nvPr/>
        </p:nvSpPr>
        <p:spPr>
          <a:xfrm rot="21221306">
            <a:off x="4108804" y="3722516"/>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Freeform 58"/>
          <p:cNvSpPr>
            <a:spLocks/>
          </p:cNvSpPr>
          <p:nvPr/>
        </p:nvSpPr>
        <p:spPr bwMode="auto">
          <a:xfrm rot="290041">
            <a:off x="3114120" y="2886666"/>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67" name="Полилиния 66"/>
          <p:cNvSpPr/>
          <p:nvPr/>
        </p:nvSpPr>
        <p:spPr>
          <a:xfrm>
            <a:off x="3701715" y="2657709"/>
            <a:ext cx="1134980" cy="324853"/>
          </a:xfrm>
          <a:custGeom>
            <a:avLst/>
            <a:gdLst>
              <a:gd name="connsiteX0" fmla="*/ 966538 w 1134980"/>
              <a:gd name="connsiteY0" fmla="*/ 0 h 324853"/>
              <a:gd name="connsiteX1" fmla="*/ 28074 w 1134980"/>
              <a:gd name="connsiteY1" fmla="*/ 288758 h 324853"/>
              <a:gd name="connsiteX2" fmla="*/ 1134980 w 1134980"/>
              <a:gd name="connsiteY2" fmla="*/ 216568 h 324853"/>
            </a:gdLst>
            <a:ahLst/>
            <a:cxnLst>
              <a:cxn ang="0">
                <a:pos x="connsiteX0" y="connsiteY0"/>
              </a:cxn>
              <a:cxn ang="0">
                <a:pos x="connsiteX1" y="connsiteY1"/>
              </a:cxn>
              <a:cxn ang="0">
                <a:pos x="connsiteX2" y="connsiteY2"/>
              </a:cxn>
            </a:cxnLst>
            <a:rect l="l" t="t" r="r" b="b"/>
            <a:pathLst>
              <a:path w="1134980" h="324853">
                <a:moveTo>
                  <a:pt x="966538" y="0"/>
                </a:moveTo>
                <a:cubicBezTo>
                  <a:pt x="483269" y="126331"/>
                  <a:pt x="0" y="252663"/>
                  <a:pt x="28074" y="288758"/>
                </a:cubicBezTo>
                <a:cubicBezTo>
                  <a:pt x="56148" y="324853"/>
                  <a:pt x="595564" y="270710"/>
                  <a:pt x="1134980" y="216568"/>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8" name="Полилиния 67"/>
          <p:cNvSpPr/>
          <p:nvPr/>
        </p:nvSpPr>
        <p:spPr>
          <a:xfrm>
            <a:off x="2893595" y="2970530"/>
            <a:ext cx="1955131" cy="429126"/>
          </a:xfrm>
          <a:custGeom>
            <a:avLst/>
            <a:gdLst>
              <a:gd name="connsiteX0" fmla="*/ 1919037 w 1955131"/>
              <a:gd name="connsiteY0" fmla="*/ 0 h 429126"/>
              <a:gd name="connsiteX1" fmla="*/ 6016 w 1955131"/>
              <a:gd name="connsiteY1" fmla="*/ 397042 h 429126"/>
              <a:gd name="connsiteX2" fmla="*/ 1955131 w 1955131"/>
              <a:gd name="connsiteY2" fmla="*/ 192505 h 429126"/>
            </a:gdLst>
            <a:ahLst/>
            <a:cxnLst>
              <a:cxn ang="0">
                <a:pos x="connsiteX0" y="connsiteY0"/>
              </a:cxn>
              <a:cxn ang="0">
                <a:pos x="connsiteX1" y="connsiteY1"/>
              </a:cxn>
              <a:cxn ang="0">
                <a:pos x="connsiteX2" y="connsiteY2"/>
              </a:cxn>
            </a:cxnLst>
            <a:rect l="l" t="t" r="r" b="b"/>
            <a:pathLst>
              <a:path w="1955131" h="429126">
                <a:moveTo>
                  <a:pt x="1919037" y="0"/>
                </a:moveTo>
                <a:cubicBezTo>
                  <a:pt x="959518" y="182479"/>
                  <a:pt x="0" y="364958"/>
                  <a:pt x="6016" y="397042"/>
                </a:cubicBezTo>
                <a:cubicBezTo>
                  <a:pt x="12032" y="429126"/>
                  <a:pt x="983581" y="310815"/>
                  <a:pt x="1955131" y="192505"/>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9" name="Полилиния 68"/>
          <p:cNvSpPr/>
          <p:nvPr/>
        </p:nvSpPr>
        <p:spPr>
          <a:xfrm>
            <a:off x="2201779" y="3259288"/>
            <a:ext cx="2646947" cy="298784"/>
          </a:xfrm>
          <a:custGeom>
            <a:avLst/>
            <a:gdLst>
              <a:gd name="connsiteX0" fmla="*/ 2622884 w 2646947"/>
              <a:gd name="connsiteY0" fmla="*/ 0 h 298784"/>
              <a:gd name="connsiteX1" fmla="*/ 0 w 2646947"/>
              <a:gd name="connsiteY1" fmla="*/ 276726 h 298784"/>
              <a:gd name="connsiteX2" fmla="*/ 2646947 w 2646947"/>
              <a:gd name="connsiteY2" fmla="*/ 132347 h 298784"/>
            </a:gdLst>
            <a:ahLst/>
            <a:cxnLst>
              <a:cxn ang="0">
                <a:pos x="connsiteX0" y="connsiteY0"/>
              </a:cxn>
              <a:cxn ang="0">
                <a:pos x="connsiteX1" y="connsiteY1"/>
              </a:cxn>
              <a:cxn ang="0">
                <a:pos x="connsiteX2" y="connsiteY2"/>
              </a:cxn>
            </a:cxnLst>
            <a:rect l="l" t="t" r="r" b="b"/>
            <a:pathLst>
              <a:path w="2646947" h="298784">
                <a:moveTo>
                  <a:pt x="2622884" y="0"/>
                </a:moveTo>
                <a:lnTo>
                  <a:pt x="0" y="276726"/>
                </a:lnTo>
                <a:cubicBezTo>
                  <a:pt x="4010" y="298784"/>
                  <a:pt x="1325478" y="215565"/>
                  <a:pt x="2646947" y="132347"/>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0" name="Полилиния 69"/>
          <p:cNvSpPr/>
          <p:nvPr/>
        </p:nvSpPr>
        <p:spPr>
          <a:xfrm>
            <a:off x="2632911" y="3463824"/>
            <a:ext cx="2179721" cy="461211"/>
          </a:xfrm>
          <a:custGeom>
            <a:avLst/>
            <a:gdLst>
              <a:gd name="connsiteX0" fmla="*/ 2179721 w 2179721"/>
              <a:gd name="connsiteY0" fmla="*/ 0 h 461211"/>
              <a:gd name="connsiteX1" fmla="*/ 110289 w 2179721"/>
              <a:gd name="connsiteY1" fmla="*/ 409074 h 461211"/>
              <a:gd name="connsiteX2" fmla="*/ 1517984 w 2179721"/>
              <a:gd name="connsiteY2" fmla="*/ 312821 h 461211"/>
            </a:gdLst>
            <a:ahLst/>
            <a:cxnLst>
              <a:cxn ang="0">
                <a:pos x="connsiteX0" y="connsiteY0"/>
              </a:cxn>
              <a:cxn ang="0">
                <a:pos x="connsiteX1" y="connsiteY1"/>
              </a:cxn>
              <a:cxn ang="0">
                <a:pos x="connsiteX2" y="connsiteY2"/>
              </a:cxn>
            </a:cxnLst>
            <a:rect l="l" t="t" r="r" b="b"/>
            <a:pathLst>
              <a:path w="2179721" h="461211">
                <a:moveTo>
                  <a:pt x="2179721" y="0"/>
                </a:moveTo>
                <a:cubicBezTo>
                  <a:pt x="1200149" y="178468"/>
                  <a:pt x="220578" y="356937"/>
                  <a:pt x="110289" y="409074"/>
                </a:cubicBezTo>
                <a:cubicBezTo>
                  <a:pt x="0" y="461211"/>
                  <a:pt x="1517984" y="312821"/>
                  <a:pt x="1517984" y="312821"/>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1" name="Freeform 58"/>
          <p:cNvSpPr>
            <a:spLocks/>
          </p:cNvSpPr>
          <p:nvPr/>
        </p:nvSpPr>
        <p:spPr bwMode="auto">
          <a:xfrm rot="1487543">
            <a:off x="1416704" y="2272242"/>
            <a:ext cx="307647" cy="88207"/>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72" name="Полилиния 71"/>
          <p:cNvSpPr/>
          <p:nvPr/>
        </p:nvSpPr>
        <p:spPr>
          <a:xfrm>
            <a:off x="1461837" y="2032067"/>
            <a:ext cx="3182352" cy="565484"/>
          </a:xfrm>
          <a:custGeom>
            <a:avLst/>
            <a:gdLst>
              <a:gd name="connsiteX0" fmla="*/ 1846847 w 3182352"/>
              <a:gd name="connsiteY0" fmla="*/ 0 h 565484"/>
              <a:gd name="connsiteX1" fmla="*/ 222584 w 3182352"/>
              <a:gd name="connsiteY1" fmla="*/ 336884 h 565484"/>
              <a:gd name="connsiteX2" fmla="*/ 3182352 w 3182352"/>
              <a:gd name="connsiteY2" fmla="*/ 565484 h 565484"/>
            </a:gdLst>
            <a:ahLst/>
            <a:cxnLst>
              <a:cxn ang="0">
                <a:pos x="connsiteX0" y="connsiteY0"/>
              </a:cxn>
              <a:cxn ang="0">
                <a:pos x="connsiteX1" y="connsiteY1"/>
              </a:cxn>
              <a:cxn ang="0">
                <a:pos x="connsiteX2" y="connsiteY2"/>
              </a:cxn>
            </a:cxnLst>
            <a:rect l="l" t="t" r="r" b="b"/>
            <a:pathLst>
              <a:path w="3182352" h="565484">
                <a:moveTo>
                  <a:pt x="1846847" y="0"/>
                </a:moveTo>
                <a:cubicBezTo>
                  <a:pt x="923423" y="121318"/>
                  <a:pt x="0" y="242637"/>
                  <a:pt x="222584" y="336884"/>
                </a:cubicBezTo>
                <a:cubicBezTo>
                  <a:pt x="445168" y="431131"/>
                  <a:pt x="1813760" y="498307"/>
                  <a:pt x="3182352" y="565484"/>
                </a:cubicBezTo>
              </a:path>
            </a:pathLst>
          </a:cu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73" name="Стрелка вправо 72"/>
          <p:cNvSpPr/>
          <p:nvPr/>
        </p:nvSpPr>
        <p:spPr>
          <a:xfrm rot="21221306">
            <a:off x="4793763" y="3373853"/>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Стрелка вправо 73"/>
          <p:cNvSpPr/>
          <p:nvPr/>
        </p:nvSpPr>
        <p:spPr>
          <a:xfrm rot="21221306">
            <a:off x="4721755" y="3157829"/>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Стрелка вправо 74"/>
          <p:cNvSpPr/>
          <p:nvPr/>
        </p:nvSpPr>
        <p:spPr>
          <a:xfrm rot="21221306">
            <a:off x="4721755" y="2869797"/>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Стрелка вправо 75"/>
          <p:cNvSpPr/>
          <p:nvPr/>
        </p:nvSpPr>
        <p:spPr>
          <a:xfrm rot="21221306">
            <a:off x="4577739" y="2570388"/>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TextBox 76"/>
          <p:cNvSpPr txBox="1"/>
          <p:nvPr/>
        </p:nvSpPr>
        <p:spPr>
          <a:xfrm>
            <a:off x="581114" y="2607295"/>
            <a:ext cx="750526" cy="461665"/>
          </a:xfrm>
          <a:prstGeom prst="rect">
            <a:avLst/>
          </a:prstGeom>
          <a:noFill/>
        </p:spPr>
        <p:txBody>
          <a:bodyPr wrap="none" rtlCol="0">
            <a:spAutoFit/>
          </a:bodyPr>
          <a:lstStyle/>
          <a:p>
            <a:r>
              <a:rPr lang="en-US" dirty="0" smtClean="0">
                <a:solidFill>
                  <a:srgbClr val="0000FF"/>
                </a:solidFill>
                <a:latin typeface="Times New Roman" pitchFamily="18" charset="0"/>
                <a:cs typeface="Times New Roman" pitchFamily="18" charset="0"/>
              </a:rPr>
              <a:t>PDF</a:t>
            </a:r>
            <a:endParaRPr lang="ru-RU" dirty="0">
              <a:solidFill>
                <a:srgbClr val="0000FF"/>
              </a:solidFill>
              <a:latin typeface="Times New Roman" pitchFamily="18" charset="0"/>
              <a:cs typeface="Times New Roman" pitchFamily="18" charset="0"/>
            </a:endParaRPr>
          </a:p>
        </p:txBody>
      </p:sp>
      <p:sp>
        <p:nvSpPr>
          <p:cNvPr id="78" name="TextBox 77"/>
          <p:cNvSpPr txBox="1"/>
          <p:nvPr/>
        </p:nvSpPr>
        <p:spPr>
          <a:xfrm>
            <a:off x="581114" y="4119463"/>
            <a:ext cx="750526" cy="461665"/>
          </a:xfrm>
          <a:prstGeom prst="rect">
            <a:avLst/>
          </a:prstGeom>
          <a:noFill/>
        </p:spPr>
        <p:txBody>
          <a:bodyPr wrap="none" rtlCol="0">
            <a:spAutoFit/>
          </a:bodyPr>
          <a:lstStyle/>
          <a:p>
            <a:r>
              <a:rPr lang="en-US" dirty="0" smtClean="0">
                <a:solidFill>
                  <a:srgbClr val="0000FF"/>
                </a:solidFill>
                <a:latin typeface="Times New Roman" pitchFamily="18" charset="0"/>
                <a:cs typeface="Times New Roman" pitchFamily="18" charset="0"/>
              </a:rPr>
              <a:t>PDF</a:t>
            </a:r>
            <a:endParaRPr lang="ru-RU" dirty="0">
              <a:solidFill>
                <a:srgbClr val="0000FF"/>
              </a:solidFill>
              <a:latin typeface="Times New Roman" pitchFamily="18" charset="0"/>
              <a:cs typeface="Times New Roman" pitchFamily="18" charset="0"/>
            </a:endParaRPr>
          </a:p>
        </p:txBody>
      </p:sp>
      <p:sp>
        <p:nvSpPr>
          <p:cNvPr id="79" name="Овал 78"/>
          <p:cNvSpPr/>
          <p:nvPr/>
        </p:nvSpPr>
        <p:spPr>
          <a:xfrm>
            <a:off x="2771800" y="1340768"/>
            <a:ext cx="1224136" cy="1080120"/>
          </a:xfrm>
          <a:prstGeom prst="ellipse">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Овал 79"/>
          <p:cNvSpPr/>
          <p:nvPr/>
        </p:nvSpPr>
        <p:spPr>
          <a:xfrm>
            <a:off x="3203848" y="2420888"/>
            <a:ext cx="1872208" cy="504056"/>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p:cNvSpPr txBox="1"/>
          <p:nvPr/>
        </p:nvSpPr>
        <p:spPr>
          <a:xfrm>
            <a:off x="3851920" y="1259468"/>
            <a:ext cx="1627369" cy="369332"/>
          </a:xfrm>
          <a:prstGeom prst="rect">
            <a:avLst/>
          </a:prstGeom>
          <a:noFill/>
        </p:spPr>
        <p:txBody>
          <a:bodyPr wrap="none" rtlCol="0">
            <a:spAutoFit/>
          </a:bodyPr>
          <a:lstStyle/>
          <a:p>
            <a:r>
              <a:rPr lang="en-US" sz="1800" dirty="0" smtClean="0">
                <a:solidFill>
                  <a:srgbClr val="0000FF"/>
                </a:solidFill>
                <a:latin typeface="Times New Roman" pitchFamily="18" charset="0"/>
                <a:cs typeface="Times New Roman" pitchFamily="18" charset="0"/>
              </a:rPr>
              <a:t>Beam remnants</a:t>
            </a:r>
          </a:p>
        </p:txBody>
      </p:sp>
      <p:sp>
        <p:nvSpPr>
          <p:cNvPr id="82" name="Овал 81"/>
          <p:cNvSpPr/>
          <p:nvPr/>
        </p:nvSpPr>
        <p:spPr>
          <a:xfrm>
            <a:off x="3059832" y="4941168"/>
            <a:ext cx="1143744" cy="9361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Овал 82"/>
          <p:cNvSpPr/>
          <p:nvPr/>
        </p:nvSpPr>
        <p:spPr>
          <a:xfrm>
            <a:off x="2915816" y="5877272"/>
            <a:ext cx="792088" cy="360040"/>
          </a:xfrm>
          <a:prstGeom prst="ellipse">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Freeform 58"/>
          <p:cNvSpPr>
            <a:spLocks/>
          </p:cNvSpPr>
          <p:nvPr/>
        </p:nvSpPr>
        <p:spPr bwMode="auto">
          <a:xfrm rot="20470927">
            <a:off x="2832814" y="4393847"/>
            <a:ext cx="663496" cy="824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85" name="Полилиния 84"/>
          <p:cNvSpPr/>
          <p:nvPr/>
        </p:nvSpPr>
        <p:spPr>
          <a:xfrm>
            <a:off x="3412958" y="3800709"/>
            <a:ext cx="701842" cy="591552"/>
          </a:xfrm>
          <a:custGeom>
            <a:avLst/>
            <a:gdLst>
              <a:gd name="connsiteX0" fmla="*/ 701842 w 701842"/>
              <a:gd name="connsiteY0" fmla="*/ 0 h 591552"/>
              <a:gd name="connsiteX1" fmla="*/ 4010 w 701842"/>
              <a:gd name="connsiteY1" fmla="*/ 541421 h 591552"/>
              <a:gd name="connsiteX2" fmla="*/ 677779 w 701842"/>
              <a:gd name="connsiteY2" fmla="*/ 300789 h 591552"/>
            </a:gdLst>
            <a:ahLst/>
            <a:cxnLst>
              <a:cxn ang="0">
                <a:pos x="connsiteX0" y="connsiteY0"/>
              </a:cxn>
              <a:cxn ang="0">
                <a:pos x="connsiteX1" y="connsiteY1"/>
              </a:cxn>
              <a:cxn ang="0">
                <a:pos x="connsiteX2" y="connsiteY2"/>
              </a:cxn>
            </a:cxnLst>
            <a:rect l="l" t="t" r="r" b="b"/>
            <a:pathLst>
              <a:path w="701842" h="591552">
                <a:moveTo>
                  <a:pt x="701842" y="0"/>
                </a:moveTo>
                <a:cubicBezTo>
                  <a:pt x="354931" y="245645"/>
                  <a:pt x="8020" y="491290"/>
                  <a:pt x="4010" y="541421"/>
                </a:cubicBezTo>
                <a:cubicBezTo>
                  <a:pt x="0" y="591552"/>
                  <a:pt x="338889" y="446170"/>
                  <a:pt x="677779" y="300789"/>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6" name="Стрелка вправо 85"/>
          <p:cNvSpPr/>
          <p:nvPr/>
        </p:nvSpPr>
        <p:spPr>
          <a:xfrm rot="20608660">
            <a:off x="4006766" y="4057359"/>
            <a:ext cx="313441" cy="121671"/>
          </a:xfrm>
          <a:prstGeom prst="rightArrow">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Овал 86"/>
          <p:cNvSpPr/>
          <p:nvPr/>
        </p:nvSpPr>
        <p:spPr>
          <a:xfrm>
            <a:off x="4355976" y="2852936"/>
            <a:ext cx="1008112" cy="432048"/>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8" name="Овал 87"/>
          <p:cNvSpPr/>
          <p:nvPr/>
        </p:nvSpPr>
        <p:spPr>
          <a:xfrm>
            <a:off x="3851920" y="3645024"/>
            <a:ext cx="1224136" cy="864096"/>
          </a:xfrm>
          <a:prstGeom prst="ellipse">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Полилиния 88"/>
          <p:cNvSpPr/>
          <p:nvPr/>
        </p:nvSpPr>
        <p:spPr>
          <a:xfrm>
            <a:off x="3033963" y="3019563"/>
            <a:ext cx="298784" cy="156411"/>
          </a:xfrm>
          <a:custGeom>
            <a:avLst/>
            <a:gdLst>
              <a:gd name="connsiteX0" fmla="*/ 298784 w 298784"/>
              <a:gd name="connsiteY0" fmla="*/ 0 h 156411"/>
              <a:gd name="connsiteX1" fmla="*/ 10026 w 298784"/>
              <a:gd name="connsiteY1" fmla="*/ 24064 h 156411"/>
              <a:gd name="connsiteX2" fmla="*/ 238626 w 298784"/>
              <a:gd name="connsiteY2" fmla="*/ 144379 h 156411"/>
              <a:gd name="connsiteX3" fmla="*/ 238626 w 298784"/>
              <a:gd name="connsiteY3" fmla="*/ 144379 h 156411"/>
              <a:gd name="connsiteX4" fmla="*/ 238626 w 298784"/>
              <a:gd name="connsiteY4" fmla="*/ 156411 h 156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84" h="156411">
                <a:moveTo>
                  <a:pt x="298784" y="0"/>
                </a:moveTo>
                <a:cubicBezTo>
                  <a:pt x="159418" y="0"/>
                  <a:pt x="20052" y="1"/>
                  <a:pt x="10026" y="24064"/>
                </a:cubicBezTo>
                <a:cubicBezTo>
                  <a:pt x="0" y="48127"/>
                  <a:pt x="238626" y="144379"/>
                  <a:pt x="238626" y="144379"/>
                </a:cubicBezTo>
                <a:lnTo>
                  <a:pt x="238626" y="144379"/>
                </a:lnTo>
                <a:lnTo>
                  <a:pt x="238626" y="156411"/>
                </a:lnTo>
              </a:path>
            </a:pathLst>
          </a:custGeom>
          <a:ln w="15875">
            <a:solidFill>
              <a:srgbClr val="00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0" name="Полилиния 89"/>
          <p:cNvSpPr/>
          <p:nvPr/>
        </p:nvSpPr>
        <p:spPr>
          <a:xfrm rot="19910207">
            <a:off x="2915816" y="4210332"/>
            <a:ext cx="298784" cy="156411"/>
          </a:xfrm>
          <a:custGeom>
            <a:avLst/>
            <a:gdLst>
              <a:gd name="connsiteX0" fmla="*/ 298784 w 298784"/>
              <a:gd name="connsiteY0" fmla="*/ 0 h 156411"/>
              <a:gd name="connsiteX1" fmla="*/ 10026 w 298784"/>
              <a:gd name="connsiteY1" fmla="*/ 24064 h 156411"/>
              <a:gd name="connsiteX2" fmla="*/ 238626 w 298784"/>
              <a:gd name="connsiteY2" fmla="*/ 144379 h 156411"/>
              <a:gd name="connsiteX3" fmla="*/ 238626 w 298784"/>
              <a:gd name="connsiteY3" fmla="*/ 144379 h 156411"/>
              <a:gd name="connsiteX4" fmla="*/ 238626 w 298784"/>
              <a:gd name="connsiteY4" fmla="*/ 156411 h 156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784" h="156411">
                <a:moveTo>
                  <a:pt x="298784" y="0"/>
                </a:moveTo>
                <a:cubicBezTo>
                  <a:pt x="159418" y="0"/>
                  <a:pt x="20052" y="1"/>
                  <a:pt x="10026" y="24064"/>
                </a:cubicBezTo>
                <a:cubicBezTo>
                  <a:pt x="0" y="48127"/>
                  <a:pt x="238626" y="144379"/>
                  <a:pt x="238626" y="144379"/>
                </a:cubicBezTo>
                <a:lnTo>
                  <a:pt x="238626" y="144379"/>
                </a:lnTo>
                <a:lnTo>
                  <a:pt x="238626" y="156411"/>
                </a:lnTo>
              </a:path>
            </a:pathLst>
          </a:custGeom>
          <a:ln w="15875">
            <a:solidFill>
              <a:srgbClr val="00006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91" name="TextBox 90"/>
          <p:cNvSpPr txBox="1"/>
          <p:nvPr/>
        </p:nvSpPr>
        <p:spPr>
          <a:xfrm>
            <a:off x="5364088" y="2915652"/>
            <a:ext cx="2345514" cy="369332"/>
          </a:xfrm>
          <a:prstGeom prst="rect">
            <a:avLst/>
          </a:prstGeom>
          <a:noFill/>
        </p:spPr>
        <p:txBody>
          <a:bodyPr wrap="none" rtlCol="0">
            <a:spAutoFit/>
          </a:bodyPr>
          <a:lstStyle/>
          <a:p>
            <a:r>
              <a:rPr lang="en-US" sz="1800" dirty="0" smtClean="0">
                <a:latin typeface="Times New Roman" pitchFamily="18" charset="0"/>
                <a:cs typeface="Times New Roman" pitchFamily="18" charset="0"/>
              </a:rPr>
              <a:t>“hadrons from t decay”</a:t>
            </a:r>
          </a:p>
        </p:txBody>
      </p:sp>
      <p:sp>
        <p:nvSpPr>
          <p:cNvPr id="92" name="Овал 91"/>
          <p:cNvSpPr/>
          <p:nvPr/>
        </p:nvSpPr>
        <p:spPr>
          <a:xfrm>
            <a:off x="4652392" y="3356992"/>
            <a:ext cx="783704" cy="288032"/>
          </a:xfrm>
          <a:prstGeom prst="ellipse">
            <a:avLst/>
          </a:prstGeom>
          <a:noFill/>
          <a:ln>
            <a:solidFill>
              <a:srgbClr val="00B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TextBox 92"/>
          <p:cNvSpPr txBox="1"/>
          <p:nvPr/>
        </p:nvSpPr>
        <p:spPr>
          <a:xfrm>
            <a:off x="5436096" y="3347700"/>
            <a:ext cx="2736647" cy="369332"/>
          </a:xfrm>
          <a:prstGeom prst="rect">
            <a:avLst/>
          </a:prstGeom>
          <a:noFill/>
        </p:spPr>
        <p:txBody>
          <a:bodyPr wrap="none" rtlCol="0">
            <a:spAutoFit/>
          </a:bodyPr>
          <a:lstStyle/>
          <a:p>
            <a:r>
              <a:rPr lang="en-US" sz="1800" dirty="0" smtClean="0">
                <a:solidFill>
                  <a:srgbClr val="00B050"/>
                </a:solidFill>
                <a:latin typeface="Times New Roman" pitchFamily="18" charset="0"/>
                <a:cs typeface="Times New Roman" pitchFamily="18" charset="0"/>
              </a:rPr>
              <a:t>Result of t anti-t interaction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Summary</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94" name="Прямоугольник 93"/>
          <p:cNvSpPr/>
          <p:nvPr/>
        </p:nvSpPr>
        <p:spPr>
          <a:xfrm>
            <a:off x="36512" y="548680"/>
            <a:ext cx="9144000" cy="5970865"/>
          </a:xfrm>
          <a:prstGeom prst="rect">
            <a:avLst/>
          </a:prstGeom>
        </p:spPr>
        <p:txBody>
          <a:bodyPr wrap="square">
            <a:spAutoFit/>
          </a:bodyPr>
          <a:lstStyle/>
          <a:p>
            <a:pPr eaLnBrk="1" hangingPunct="1"/>
            <a:endParaRPr lang="en-US" sz="1600" dirty="0" smtClean="0"/>
          </a:p>
          <a:p>
            <a:pPr eaLnBrk="1" hangingPunct="1"/>
            <a:r>
              <a:rPr lang="en-US" sz="1600" b="1" dirty="0" smtClean="0">
                <a:effectLst>
                  <a:outerShdw blurRad="38100" dist="38100" dir="2700000" algn="tl">
                    <a:srgbClr val="000000">
                      <a:alpha val="43137"/>
                    </a:srgbClr>
                  </a:outerShdw>
                </a:effectLst>
              </a:rPr>
              <a:t>     </a:t>
            </a:r>
            <a:r>
              <a:rPr lang="en-US" sz="1400" b="1" dirty="0" smtClean="0">
                <a:solidFill>
                  <a:srgbClr val="C00000"/>
                </a:solidFill>
                <a:effectLst>
                  <a:outerShdw blurRad="38100" dist="38100" dir="2700000" algn="tl">
                    <a:srgbClr val="000000">
                      <a:alpha val="43137"/>
                    </a:srgbClr>
                  </a:outerShdw>
                </a:effectLst>
              </a:rPr>
              <a:t>It is proposed to extract average charged multiplicity of hadrons in "t-induced-jets" </a:t>
            </a:r>
          </a:p>
          <a:p>
            <a:pPr eaLnBrk="1" hangingPunct="1"/>
            <a:r>
              <a:rPr lang="en-US" sz="1400" b="1" dirty="0" smtClean="0">
                <a:solidFill>
                  <a:srgbClr val="C00000"/>
                </a:solidFill>
                <a:effectLst>
                  <a:outerShdw blurRad="38100" dist="38100" dir="2700000" algn="tl">
                    <a:srgbClr val="000000">
                      <a:alpha val="43137"/>
                    </a:srgbClr>
                  </a:outerShdw>
                </a:effectLst>
              </a:rPr>
              <a:t>     in single-top  and  t anti-t events.</a:t>
            </a:r>
          </a:p>
          <a:p>
            <a:pPr eaLnBrk="1" hangingPunct="1"/>
            <a:r>
              <a:rPr lang="en-US" sz="1400" dirty="0" smtClean="0"/>
              <a:t>   This work is based on ideas of [1-4], where authors have calculated  charge </a:t>
            </a:r>
            <a:r>
              <a:rPr lang="en-US" sz="1400" dirty="0" err="1" smtClean="0"/>
              <a:t>hadron</a:t>
            </a:r>
            <a:r>
              <a:rPr lang="en-US" sz="1400" dirty="0" smtClean="0"/>
              <a:t> multiplicities </a:t>
            </a:r>
          </a:p>
          <a:p>
            <a:pPr eaLnBrk="1" hangingPunct="1"/>
            <a:r>
              <a:rPr lang="en-US" sz="1400" dirty="0" smtClean="0"/>
              <a:t>for t-</a:t>
            </a:r>
            <a:r>
              <a:rPr lang="en-US" sz="1400" dirty="0" err="1" smtClean="0"/>
              <a:t>tbar</a:t>
            </a:r>
            <a:r>
              <a:rPr lang="en-US" sz="1400" dirty="0" smtClean="0"/>
              <a:t> production in </a:t>
            </a:r>
            <a:r>
              <a:rPr lang="en-US" sz="1400" dirty="0" err="1" smtClean="0"/>
              <a:t>e+e</a:t>
            </a:r>
            <a:r>
              <a:rPr lang="en-US" sz="1400" dirty="0" smtClean="0"/>
              <a:t>- annihilation.</a:t>
            </a:r>
          </a:p>
          <a:p>
            <a:pPr eaLnBrk="1" hangingPunct="1"/>
            <a:r>
              <a:rPr lang="en-US" sz="1400" dirty="0" smtClean="0">
                <a:solidFill>
                  <a:srgbClr val="0000FF"/>
                </a:solidFill>
              </a:rPr>
              <a:t>   The basic argument for calculations is the independent fragmentation of tops. In </a:t>
            </a:r>
            <a:r>
              <a:rPr lang="en-US" sz="1400" dirty="0" err="1" smtClean="0">
                <a:solidFill>
                  <a:srgbClr val="0000FF"/>
                </a:solidFill>
              </a:rPr>
              <a:t>e+e</a:t>
            </a:r>
            <a:r>
              <a:rPr lang="en-US" sz="1400" dirty="0" smtClean="0">
                <a:solidFill>
                  <a:srgbClr val="0000FF"/>
                </a:solidFill>
              </a:rPr>
              <a:t>- it was experimentally proved for </a:t>
            </a:r>
            <a:r>
              <a:rPr lang="en-US" sz="1400" dirty="0" err="1" smtClean="0">
                <a:solidFill>
                  <a:srgbClr val="0000FF"/>
                </a:solidFill>
              </a:rPr>
              <a:t>e+e</a:t>
            </a:r>
            <a:r>
              <a:rPr lang="en-US" sz="1400" dirty="0" smtClean="0">
                <a:solidFill>
                  <a:srgbClr val="0000FF"/>
                </a:solidFill>
              </a:rPr>
              <a:t>-=&gt;W+W- (for t-</a:t>
            </a:r>
            <a:r>
              <a:rPr lang="en-US" sz="1400" dirty="0" err="1" smtClean="0">
                <a:solidFill>
                  <a:srgbClr val="0000FF"/>
                </a:solidFill>
              </a:rPr>
              <a:t>tbar</a:t>
            </a:r>
            <a:r>
              <a:rPr lang="en-US" sz="1400" dirty="0" smtClean="0">
                <a:solidFill>
                  <a:srgbClr val="0000FF"/>
                </a:solidFill>
              </a:rPr>
              <a:t> </a:t>
            </a:r>
            <a:r>
              <a:rPr lang="en-US" sz="1400" dirty="0" err="1" smtClean="0">
                <a:solidFill>
                  <a:srgbClr val="0000FF"/>
                </a:solidFill>
              </a:rPr>
              <a:t>ithe</a:t>
            </a:r>
            <a:r>
              <a:rPr lang="en-US" sz="1400" dirty="0" smtClean="0">
                <a:solidFill>
                  <a:srgbClr val="0000FF"/>
                </a:solidFill>
              </a:rPr>
              <a:t> situation is similar).</a:t>
            </a:r>
            <a:endParaRPr lang="en-US" sz="1400" dirty="0" smtClean="0"/>
          </a:p>
          <a:p>
            <a:pPr eaLnBrk="1" hangingPunct="1"/>
            <a:r>
              <a:rPr lang="en-US" sz="1400" dirty="0" smtClean="0">
                <a:solidFill>
                  <a:srgbClr val="0000FF"/>
                </a:solidFill>
                <a:effectLst>
                  <a:outerShdw blurRad="38100" dist="38100" dir="2700000" algn="tl">
                    <a:srgbClr val="000000">
                      <a:alpha val="43137"/>
                    </a:srgbClr>
                  </a:outerShdw>
                </a:effectLst>
              </a:rPr>
              <a:t>At LHC the experimental situation is more difficult, since jet </a:t>
            </a:r>
            <a:r>
              <a:rPr lang="en-US" sz="1400" dirty="0" err="1" smtClean="0">
                <a:solidFill>
                  <a:srgbClr val="0000FF"/>
                </a:solidFill>
                <a:effectLst>
                  <a:outerShdw blurRad="38100" dist="38100" dir="2700000" algn="tl">
                    <a:srgbClr val="000000">
                      <a:alpha val="43137"/>
                    </a:srgbClr>
                  </a:outerShdw>
                </a:effectLst>
              </a:rPr>
              <a:t>partons</a:t>
            </a:r>
            <a:r>
              <a:rPr lang="en-US" sz="1400" dirty="0" smtClean="0">
                <a:solidFill>
                  <a:srgbClr val="0000FF"/>
                </a:solidFill>
                <a:effectLst>
                  <a:outerShdw blurRad="38100" dist="38100" dir="2700000" algn="tl">
                    <a:srgbClr val="000000">
                      <a:alpha val="43137"/>
                    </a:srgbClr>
                  </a:outerShdw>
                </a:effectLst>
              </a:rPr>
              <a:t> can interact with beam remnants, but:</a:t>
            </a:r>
          </a:p>
          <a:p>
            <a:pPr eaLnBrk="1" hangingPunct="1"/>
            <a:r>
              <a:rPr lang="en-US" sz="1400" dirty="0" smtClean="0">
                <a:solidFill>
                  <a:srgbClr val="0000FF"/>
                </a:solidFill>
                <a:effectLst>
                  <a:outerShdw blurRad="38100" dist="38100" dir="2700000" algn="tl">
                    <a:srgbClr val="000000">
                      <a:alpha val="43137"/>
                    </a:srgbClr>
                  </a:outerShdw>
                </a:effectLst>
              </a:rPr>
              <a:t>   a) in s-channel single top the situation is similar to </a:t>
            </a:r>
            <a:r>
              <a:rPr lang="en-US" sz="1400" dirty="0" err="1" smtClean="0">
                <a:solidFill>
                  <a:srgbClr val="0000FF"/>
                </a:solidFill>
                <a:effectLst>
                  <a:outerShdw blurRad="38100" dist="38100" dir="2700000" algn="tl">
                    <a:srgbClr val="000000">
                      <a:alpha val="43137"/>
                    </a:srgbClr>
                  </a:outerShdw>
                </a:effectLst>
              </a:rPr>
              <a:t>e+e</a:t>
            </a:r>
            <a:r>
              <a:rPr lang="en-US" sz="1400" dirty="0" smtClean="0">
                <a:solidFill>
                  <a:srgbClr val="0000FF"/>
                </a:solidFill>
                <a:effectLst>
                  <a:outerShdw blurRad="38100" dist="38100" dir="2700000" algn="tl">
                    <a:srgbClr val="000000">
                      <a:alpha val="43137"/>
                    </a:srgbClr>
                  </a:outerShdw>
                </a:effectLst>
              </a:rPr>
              <a:t>- (W* is a color singlet),</a:t>
            </a:r>
          </a:p>
          <a:p>
            <a:pPr eaLnBrk="1" hangingPunct="1"/>
            <a:r>
              <a:rPr lang="en-US" sz="1400" dirty="0" smtClean="0">
                <a:solidFill>
                  <a:srgbClr val="0000FF"/>
                </a:solidFill>
                <a:effectLst>
                  <a:outerShdw blurRad="38100" dist="38100" dir="2700000" algn="tl">
                    <a:srgbClr val="000000">
                      <a:alpha val="43137"/>
                    </a:srgbClr>
                  </a:outerShdw>
                </a:effectLst>
              </a:rPr>
              <a:t>   b) in other processes we can take jets with high pt, and such interaction will be suppressed.</a:t>
            </a:r>
            <a:endParaRPr lang="en-US" sz="1400" dirty="0" smtClean="0">
              <a:effectLst>
                <a:outerShdw blurRad="38100" dist="38100" dir="2700000" algn="tl">
                  <a:srgbClr val="000000">
                    <a:alpha val="43137"/>
                  </a:srgbClr>
                </a:outerShdw>
              </a:effectLst>
            </a:endParaRPr>
          </a:p>
          <a:p>
            <a:pPr eaLnBrk="1" hangingPunct="1"/>
            <a:r>
              <a:rPr lang="en-US" sz="1400" dirty="0" smtClean="0"/>
              <a:t>- Numbers </a:t>
            </a:r>
            <a:r>
              <a:rPr lang="en-US" sz="1400" dirty="0" err="1" smtClean="0"/>
              <a:t>nb</a:t>
            </a:r>
            <a:r>
              <a:rPr lang="en-US" sz="1400" dirty="0" smtClean="0"/>
              <a:t>, </a:t>
            </a:r>
            <a:r>
              <a:rPr lang="en-US" sz="1400" dirty="0" err="1" smtClean="0"/>
              <a:t>nW</a:t>
            </a:r>
            <a:r>
              <a:rPr lang="en-US" sz="1400" dirty="0" smtClean="0"/>
              <a:t>, </a:t>
            </a:r>
            <a:r>
              <a:rPr lang="en-US" sz="1400" dirty="0" err="1" smtClean="0"/>
              <a:t>nt</a:t>
            </a:r>
            <a:r>
              <a:rPr lang="en-US" sz="1400" dirty="0" smtClean="0"/>
              <a:t>, </a:t>
            </a:r>
            <a:r>
              <a:rPr lang="en-US" sz="1400" dirty="0" err="1" smtClean="0"/>
              <a:t>nq</a:t>
            </a:r>
            <a:r>
              <a:rPr lang="en-US" sz="1400" dirty="0" smtClean="0"/>
              <a:t> are fixed and energy independent </a:t>
            </a:r>
          </a:p>
          <a:p>
            <a:pPr eaLnBrk="1" hangingPunct="1"/>
            <a:r>
              <a:rPr lang="en-US" sz="1400" dirty="0" smtClean="0"/>
              <a:t>   (calculated by data fitting at low energies).</a:t>
            </a:r>
          </a:p>
          <a:p>
            <a:pPr eaLnBrk="1" hangingPunct="1"/>
            <a:r>
              <a:rPr lang="en-US" sz="1400" dirty="0" smtClean="0"/>
              <a:t>- Numbers        are calculated in QCD, where        are independent on </a:t>
            </a:r>
          </a:p>
          <a:p>
            <a:pPr eaLnBrk="1" hangingPunct="1"/>
            <a:r>
              <a:rPr lang="en-US" sz="1400" dirty="0" smtClean="0"/>
              <a:t>   fragmentation model and fixed by data fitting at low energies (Local Parton-</a:t>
            </a:r>
            <a:r>
              <a:rPr lang="en-US" sz="1400" dirty="0" err="1" smtClean="0"/>
              <a:t>Hadron</a:t>
            </a:r>
            <a:r>
              <a:rPr lang="en-US" sz="1400" dirty="0" smtClean="0"/>
              <a:t> Duality).</a:t>
            </a:r>
            <a:endParaRPr lang="en-US" sz="1400" u="sng" dirty="0" smtClean="0">
              <a:solidFill>
                <a:srgbClr val="FF0000"/>
              </a:solidFill>
            </a:endParaRPr>
          </a:p>
          <a:p>
            <a:pPr eaLnBrk="1" hangingPunct="1"/>
            <a:r>
              <a:rPr lang="en-US" sz="1400" b="1" u="sng" dirty="0" smtClean="0">
                <a:solidFill>
                  <a:srgbClr val="FF0000"/>
                </a:solidFill>
              </a:rPr>
              <a:t>Motivations</a:t>
            </a:r>
            <a:r>
              <a:rPr lang="en-US" sz="1400" b="1" dirty="0" smtClean="0">
                <a:solidFill>
                  <a:srgbClr val="FF0000"/>
                </a:solidFill>
              </a:rPr>
              <a:t>:</a:t>
            </a:r>
          </a:p>
          <a:p>
            <a:pPr marL="228600" indent="-228600" eaLnBrk="1" hangingPunct="1">
              <a:buAutoNum type="alphaLcParenR"/>
            </a:pPr>
            <a:r>
              <a:rPr lang="en-US" sz="1400" b="1" dirty="0" smtClean="0"/>
              <a:t>direct test of QCD calculations independent on fragmentation models.</a:t>
            </a:r>
          </a:p>
          <a:p>
            <a:pPr marL="228600" indent="-228600" eaLnBrk="1" hangingPunct="1">
              <a:buAutoNum type="alphaLcParenR"/>
            </a:pPr>
            <a:r>
              <a:rPr lang="en-US" sz="1400" b="1" dirty="0" smtClean="0"/>
              <a:t>to check independent fragmentation of heavy quarks.</a:t>
            </a:r>
          </a:p>
          <a:p>
            <a:pPr marL="228600" indent="-228600" eaLnBrk="1" hangingPunct="1">
              <a:buAutoNum type="alphaLcParenR"/>
            </a:pPr>
            <a:r>
              <a:rPr lang="en-US" sz="1400" b="1" dirty="0" smtClean="0"/>
              <a:t>to check </a:t>
            </a:r>
            <a:r>
              <a:rPr lang="en-US" sz="1400" b="1" dirty="0" err="1" smtClean="0"/>
              <a:t>parton-parton-C.M.Energy</a:t>
            </a:r>
            <a:r>
              <a:rPr lang="en-US" sz="1400" b="1" dirty="0" smtClean="0"/>
              <a:t> dependence of </a:t>
            </a:r>
            <a:r>
              <a:rPr lang="en-US" sz="1400" b="1" dirty="0" err="1" smtClean="0"/>
              <a:t>hadron</a:t>
            </a:r>
            <a:r>
              <a:rPr lang="en-US" sz="1400" b="1" dirty="0" smtClean="0"/>
              <a:t>  multiplicities.</a:t>
            </a:r>
          </a:p>
          <a:p>
            <a:pPr marL="228600" indent="-228600" eaLnBrk="1" hangingPunct="1">
              <a:buAutoNum type="alphaLcParenR"/>
            </a:pPr>
            <a:r>
              <a:rPr lang="en-US" sz="1400" b="1" dirty="0" smtClean="0"/>
              <a:t>to estimate multiplicity from beam remnants plus from color reconnection effects in t-channel single top for further use in other processes</a:t>
            </a:r>
          </a:p>
          <a:p>
            <a:pPr marL="228600" indent="-228600" eaLnBrk="1" hangingPunct="1">
              <a:buAutoNum type="alphaLcParenR"/>
            </a:pPr>
            <a:r>
              <a:rPr lang="en-US" sz="1400" b="1" dirty="0" smtClean="0"/>
              <a:t>we can calculate also the difference                              to cancel  effects of color reconnection and   beam remnants </a:t>
            </a:r>
            <a:endParaRPr lang="en-US" sz="1400" b="1" u="sng" dirty="0" smtClean="0">
              <a:solidFill>
                <a:srgbClr val="FF0000"/>
              </a:solidFill>
            </a:endParaRPr>
          </a:p>
          <a:p>
            <a:pPr marL="228600" indent="-228600" eaLnBrk="1" hangingPunct="1"/>
            <a:r>
              <a:rPr lang="en-US" sz="1400" b="1" u="sng" dirty="0" smtClean="0">
                <a:solidFill>
                  <a:srgbClr val="FF0000"/>
                </a:solidFill>
              </a:rPr>
              <a:t>Final task</a:t>
            </a:r>
            <a:r>
              <a:rPr lang="en-US" sz="1400" b="1" dirty="0" smtClean="0">
                <a:solidFill>
                  <a:srgbClr val="FF0000"/>
                </a:solidFill>
              </a:rPr>
              <a:t>: </a:t>
            </a:r>
            <a:r>
              <a:rPr lang="en-US" sz="1400" b="1" dirty="0" smtClean="0"/>
              <a:t> to extract number of tracks in jets which are produced  in  top  quark  decay.</a:t>
            </a:r>
            <a:endParaRPr lang="en-US" sz="1400" dirty="0" smtClean="0"/>
          </a:p>
          <a:p>
            <a:pPr marL="228600" indent="-228600" eaLnBrk="1" hangingPunct="1"/>
            <a:r>
              <a:rPr lang="en-US" sz="1400" dirty="0" smtClean="0"/>
              <a:t>Comments: to estimate efficiencies etc. we can use any MC generator for  top production. To suppress (estimate) </a:t>
            </a:r>
          </a:p>
          <a:p>
            <a:pPr marL="228600" indent="-228600" eaLnBrk="1" hangingPunct="1"/>
            <a:r>
              <a:rPr lang="en-US" sz="1400" dirty="0" smtClean="0"/>
              <a:t>dependence on a fragmentation model we can use several different models (generators: PYTHIA, </a:t>
            </a:r>
          </a:p>
          <a:p>
            <a:pPr marL="228600" indent="-228600" eaLnBrk="1" hangingPunct="1"/>
            <a:r>
              <a:rPr lang="en-US" sz="1400" dirty="0" smtClean="0"/>
              <a:t>HERWIG and so on). At the same time with the top-mass reconstruction procedure (in </a:t>
            </a:r>
            <a:r>
              <a:rPr lang="en-US" sz="1400" dirty="0" err="1" smtClean="0"/>
              <a:t>hadronic</a:t>
            </a:r>
            <a:r>
              <a:rPr lang="en-US" sz="1400" dirty="0" smtClean="0"/>
              <a:t> mode) we could</a:t>
            </a:r>
          </a:p>
          <a:p>
            <a:pPr marL="228600" indent="-228600" eaLnBrk="1" hangingPunct="1"/>
            <a:r>
              <a:rPr lang="en-US" sz="1400" dirty="0" smtClean="0"/>
              <a:t>extract number of tracks which are included into </a:t>
            </a:r>
            <a:r>
              <a:rPr lang="en-US" sz="1400" dirty="0" err="1" smtClean="0"/>
              <a:t>hadronic</a:t>
            </a:r>
            <a:r>
              <a:rPr lang="en-US" sz="1400" dirty="0" smtClean="0"/>
              <a:t> cluster from  single t or t anti-t. </a:t>
            </a:r>
          </a:p>
        </p:txBody>
      </p:sp>
      <p:graphicFrame>
        <p:nvGraphicFramePr>
          <p:cNvPr id="11266" name="Object 2"/>
          <p:cNvGraphicFramePr>
            <a:graphicFrameLocks noChangeAspect="1"/>
          </p:cNvGraphicFramePr>
          <p:nvPr/>
        </p:nvGraphicFramePr>
        <p:xfrm>
          <a:off x="995090" y="3140968"/>
          <a:ext cx="336550" cy="304800"/>
        </p:xfrm>
        <a:graphic>
          <a:graphicData uri="http://schemas.openxmlformats.org/presentationml/2006/ole">
            <p:oleObj spid="_x0000_s11266" name="Формула" r:id="rId5" imgW="253800" imgH="228600" progId="Equation.3">
              <p:embed/>
            </p:oleObj>
          </a:graphicData>
        </a:graphic>
      </p:graphicFrame>
      <p:graphicFrame>
        <p:nvGraphicFramePr>
          <p:cNvPr id="11267" name="Object 3"/>
          <p:cNvGraphicFramePr>
            <a:graphicFrameLocks noChangeAspect="1"/>
          </p:cNvGraphicFramePr>
          <p:nvPr/>
        </p:nvGraphicFramePr>
        <p:xfrm>
          <a:off x="3707904" y="3140968"/>
          <a:ext cx="303213" cy="320675"/>
        </p:xfrm>
        <a:graphic>
          <a:graphicData uri="http://schemas.openxmlformats.org/presentationml/2006/ole">
            <p:oleObj spid="_x0000_s11267" name="Формула" r:id="rId6" imgW="228600" imgH="241200" progId="Equation.3">
              <p:embed/>
            </p:oleObj>
          </a:graphicData>
        </a:graphic>
      </p:graphicFrame>
      <p:graphicFrame>
        <p:nvGraphicFramePr>
          <p:cNvPr id="11268" name="Object 4"/>
          <p:cNvGraphicFramePr>
            <a:graphicFrameLocks noChangeAspect="1"/>
          </p:cNvGraphicFramePr>
          <p:nvPr/>
        </p:nvGraphicFramePr>
        <p:xfrm>
          <a:off x="3419872" y="4869160"/>
          <a:ext cx="1362075" cy="320675"/>
        </p:xfrm>
        <a:graphic>
          <a:graphicData uri="http://schemas.openxmlformats.org/presentationml/2006/ole">
            <p:oleObj spid="_x0000_s11268" name="Формула" r:id="rId7" imgW="1028520" imgH="2412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Backup slides</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pic>
        <p:nvPicPr>
          <p:cNvPr id="9" name="Picture 9" descr="C:\MAIN Scientific 2011\Current work on publications\LHC TOP 1 draft 0\ttHH.bmp"/>
          <p:cNvPicPr>
            <a:picLocks noChangeAspect="1" noChangeArrowheads="1"/>
          </p:cNvPicPr>
          <p:nvPr/>
        </p:nvPicPr>
        <p:blipFill>
          <a:blip r:embed="rId5" cstate="print"/>
          <a:srcRect/>
          <a:stretch>
            <a:fillRect/>
          </a:stretch>
        </p:blipFill>
        <p:spPr bwMode="auto">
          <a:xfrm>
            <a:off x="179512" y="1042219"/>
            <a:ext cx="3755800" cy="2314773"/>
          </a:xfrm>
          <a:prstGeom prst="rect">
            <a:avLst/>
          </a:prstGeom>
          <a:noFill/>
        </p:spPr>
      </p:pic>
      <p:pic>
        <p:nvPicPr>
          <p:cNvPr id="10" name="Picture 10" descr="C:\MAIN Scientific 2011\Current work on publications\LHC TOP 1 draft 0\ttHL.bmp"/>
          <p:cNvPicPr>
            <a:picLocks noChangeAspect="1" noChangeArrowheads="1"/>
          </p:cNvPicPr>
          <p:nvPr/>
        </p:nvPicPr>
        <p:blipFill>
          <a:blip r:embed="rId6" cstate="print"/>
          <a:srcRect/>
          <a:stretch>
            <a:fillRect/>
          </a:stretch>
        </p:blipFill>
        <p:spPr bwMode="auto">
          <a:xfrm>
            <a:off x="251520" y="3789040"/>
            <a:ext cx="3888432" cy="2396516"/>
          </a:xfrm>
          <a:prstGeom prst="rect">
            <a:avLst/>
          </a:prstGeom>
          <a:noFill/>
        </p:spPr>
      </p:pic>
      <p:pic>
        <p:nvPicPr>
          <p:cNvPr id="11" name="Picture 11" descr="C:\MAIN Scientific 2011\Current work on publications\LHC TOP 1 draft 0\ttLL.bmp"/>
          <p:cNvPicPr>
            <a:picLocks noChangeAspect="1" noChangeArrowheads="1"/>
          </p:cNvPicPr>
          <p:nvPr/>
        </p:nvPicPr>
        <p:blipFill>
          <a:blip r:embed="rId7" cstate="print"/>
          <a:srcRect/>
          <a:stretch>
            <a:fillRect/>
          </a:stretch>
        </p:blipFill>
        <p:spPr bwMode="auto">
          <a:xfrm>
            <a:off x="4387818" y="1594669"/>
            <a:ext cx="4144622" cy="2554411"/>
          </a:xfrm>
          <a:prstGeom prst="rect">
            <a:avLst/>
          </a:prstGeom>
          <a:noFill/>
        </p:spPr>
      </p:pic>
      <p:graphicFrame>
        <p:nvGraphicFramePr>
          <p:cNvPr id="15" name="Объект 14"/>
          <p:cNvGraphicFramePr>
            <a:graphicFrameLocks noChangeAspect="1"/>
          </p:cNvGraphicFramePr>
          <p:nvPr/>
        </p:nvGraphicFramePr>
        <p:xfrm>
          <a:off x="4499992" y="5013176"/>
          <a:ext cx="2592288" cy="1008112"/>
        </p:xfrm>
        <a:graphic>
          <a:graphicData uri="http://schemas.openxmlformats.org/presentationml/2006/ole">
            <p:oleObj spid="_x0000_s4098" name="Формула" r:id="rId8" imgW="2577960" imgH="888840" progId="Equation.3">
              <p:embed/>
            </p:oleObj>
          </a:graphicData>
        </a:graphic>
      </p:graphicFrame>
      <p:graphicFrame>
        <p:nvGraphicFramePr>
          <p:cNvPr id="16" name="Объект 15"/>
          <p:cNvGraphicFramePr>
            <a:graphicFrameLocks noChangeAspect="1"/>
          </p:cNvGraphicFramePr>
          <p:nvPr/>
        </p:nvGraphicFramePr>
        <p:xfrm>
          <a:off x="719138" y="1197422"/>
          <a:ext cx="1620614" cy="313851"/>
        </p:xfrm>
        <a:graphic>
          <a:graphicData uri="http://schemas.openxmlformats.org/presentationml/2006/ole">
            <p:oleObj spid="_x0000_s4099" name="Формула" r:id="rId9" imgW="914400" imgH="177480" progId="Equation.3">
              <p:embed/>
            </p:oleObj>
          </a:graphicData>
        </a:graphic>
      </p:graphicFrame>
      <p:graphicFrame>
        <p:nvGraphicFramePr>
          <p:cNvPr id="17" name="Object 14"/>
          <p:cNvGraphicFramePr>
            <a:graphicFrameLocks noChangeAspect="1"/>
          </p:cNvGraphicFramePr>
          <p:nvPr/>
        </p:nvGraphicFramePr>
        <p:xfrm>
          <a:off x="539552" y="3946299"/>
          <a:ext cx="2900114" cy="346797"/>
        </p:xfrm>
        <a:graphic>
          <a:graphicData uri="http://schemas.openxmlformats.org/presentationml/2006/ole">
            <p:oleObj spid="_x0000_s4100" name="Формула" r:id="rId10" imgW="1688760" imgH="203040" progId="Equation.3">
              <p:embed/>
            </p:oleObj>
          </a:graphicData>
        </a:graphic>
      </p:graphicFrame>
      <p:graphicFrame>
        <p:nvGraphicFramePr>
          <p:cNvPr id="18" name="Object 15"/>
          <p:cNvGraphicFramePr>
            <a:graphicFrameLocks noChangeAspect="1"/>
          </p:cNvGraphicFramePr>
          <p:nvPr/>
        </p:nvGraphicFramePr>
        <p:xfrm>
          <a:off x="5251914" y="1823071"/>
          <a:ext cx="1460500" cy="347662"/>
        </p:xfrm>
        <a:graphic>
          <a:graphicData uri="http://schemas.openxmlformats.org/presentationml/2006/ole">
            <p:oleObj spid="_x0000_s4101" name="Формула" r:id="rId11" imgW="850680" imgH="203040" progId="Equation.3">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3"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Plan</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10" name="TextBox 9"/>
          <p:cNvSpPr txBox="1"/>
          <p:nvPr/>
        </p:nvSpPr>
        <p:spPr>
          <a:xfrm flipH="1">
            <a:off x="251518" y="1124744"/>
            <a:ext cx="8568954" cy="2763834"/>
          </a:xfrm>
          <a:prstGeom prst="rect">
            <a:avLst/>
          </a:prstGeom>
          <a:noFill/>
        </p:spPr>
        <p:txBody>
          <a:bodyPr wrap="square" rtlCol="0">
            <a:spAutoFit/>
          </a:bodyPr>
          <a:lstStyle/>
          <a:p>
            <a:pPr>
              <a:spcBef>
                <a:spcPct val="30000"/>
              </a:spcBef>
              <a:buFont typeface="Arial" pitchFamily="34" charset="0"/>
              <a:buChar char="•"/>
              <a:defRPr/>
            </a:pPr>
            <a:r>
              <a:rPr lang="en-US" sz="2800" b="1" dirty="0" smtClean="0">
                <a:effectLst>
                  <a:outerShdw blurRad="38100" dist="38100" dir="2700000" algn="tl">
                    <a:srgbClr val="000000">
                      <a:alpha val="43137"/>
                    </a:srgbClr>
                  </a:outerShdw>
                </a:effectLst>
                <a:latin typeface="Courier New" pitchFamily="49" charset="0"/>
                <a:cs typeface="Courier New" pitchFamily="49" charset="0"/>
              </a:rPr>
              <a:t> Motivations and outlook</a:t>
            </a:r>
          </a:p>
          <a:p>
            <a:pPr>
              <a:spcBef>
                <a:spcPct val="30000"/>
              </a:spcBef>
              <a:buFont typeface="Arial" pitchFamily="34" charset="0"/>
              <a:buChar char="•"/>
              <a:defRPr/>
            </a:pPr>
            <a:r>
              <a:rPr lang="en-US" sz="2800" b="1" dirty="0" smtClean="0">
                <a:effectLst>
                  <a:outerShdw blurRad="38100" dist="38100" dir="2700000" algn="tl">
                    <a:srgbClr val="000000">
                      <a:alpha val="43137"/>
                    </a:srgbClr>
                  </a:outerShdw>
                </a:effectLst>
                <a:latin typeface="Courier New" pitchFamily="49" charset="0"/>
                <a:cs typeface="Courier New" pitchFamily="49" charset="0"/>
              </a:rPr>
              <a:t> Basic model</a:t>
            </a:r>
          </a:p>
          <a:p>
            <a:pPr>
              <a:spcBef>
                <a:spcPct val="30000"/>
              </a:spcBef>
              <a:buFont typeface="Arial" pitchFamily="34" charset="0"/>
              <a:buChar char="•"/>
              <a:defRPr/>
            </a:pPr>
            <a:r>
              <a:rPr lang="en-US" sz="2800" b="1" dirty="0" smtClean="0">
                <a:effectLst>
                  <a:outerShdw blurRad="38100" dist="38100" dir="2700000" algn="tl">
                    <a:srgbClr val="000000">
                      <a:alpha val="43137"/>
                    </a:srgbClr>
                  </a:outerShdw>
                </a:effectLst>
                <a:latin typeface="Courier New" pitchFamily="49" charset="0"/>
                <a:cs typeface="Courier New" pitchFamily="49" charset="0"/>
              </a:rPr>
              <a:t> Numerical estimations for the LHC</a:t>
            </a:r>
          </a:p>
          <a:p>
            <a:pPr>
              <a:spcBef>
                <a:spcPct val="30000"/>
              </a:spcBef>
              <a:buFont typeface="Arial" pitchFamily="34" charset="0"/>
              <a:buChar char="•"/>
              <a:defRPr/>
            </a:pPr>
            <a:r>
              <a:rPr lang="en-US" sz="2800" b="1" dirty="0" smtClean="0">
                <a:effectLst>
                  <a:outerShdw blurRad="38100" dist="38100" dir="2700000" algn="tl">
                    <a:srgbClr val="000000">
                      <a:alpha val="43137"/>
                    </a:srgbClr>
                  </a:outerShdw>
                </a:effectLst>
                <a:latin typeface="Courier New" pitchFamily="49" charset="0"/>
                <a:cs typeface="Courier New" pitchFamily="49" charset="0"/>
              </a:rPr>
              <a:t> Experimental situation.</a:t>
            </a:r>
          </a:p>
          <a:p>
            <a:pPr>
              <a:spcBef>
                <a:spcPct val="30000"/>
              </a:spcBef>
              <a:buFont typeface="Arial" pitchFamily="34" charset="0"/>
              <a:buChar char="•"/>
              <a:defRPr/>
            </a:pPr>
            <a:r>
              <a:rPr lang="en-US" sz="2800" b="1" dirty="0" smtClean="0">
                <a:effectLst>
                  <a:outerShdw blurRad="38100" dist="38100" dir="2700000" algn="tl">
                    <a:srgbClr val="000000">
                      <a:alpha val="43137"/>
                    </a:srgbClr>
                  </a:outerShdw>
                </a:effectLst>
                <a:latin typeface="Courier New" pitchFamily="49" charset="0"/>
                <a:cs typeface="Courier New" pitchFamily="49" charset="0"/>
              </a:rPr>
              <a:t> Summary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3"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Bibliography</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9" name="TextBox 8"/>
          <p:cNvSpPr txBox="1"/>
          <p:nvPr/>
        </p:nvSpPr>
        <p:spPr>
          <a:xfrm flipH="1">
            <a:off x="251518" y="1340768"/>
            <a:ext cx="8568954" cy="4542782"/>
          </a:xfrm>
          <a:prstGeom prst="rect">
            <a:avLst/>
          </a:prstGeom>
          <a:noFill/>
        </p:spPr>
        <p:txBody>
          <a:bodyPr wrap="square" rtlCol="0">
            <a:spAutoFit/>
          </a:bodyPr>
          <a:lstStyle/>
          <a:p>
            <a:pPr>
              <a:spcBef>
                <a:spcPct val="30000"/>
              </a:spcBef>
              <a:defRPr/>
            </a:pP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[1] A.V.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Kisselev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and V.A.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Petrov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“Multiple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hadron</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production in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e+e</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annihilation induced by heavy primary quarks: New analysis”,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Phys. Part. </a:t>
            </a:r>
            <a:r>
              <a:rPr lang="en-US" sz="2000" b="1" dirty="0" err="1" smtClean="0">
                <a:effectLst>
                  <a:outerShdw blurRad="38100" dist="38100" dir="2700000" algn="tl">
                    <a:srgbClr val="000000">
                      <a:alpha val="43137"/>
                    </a:srgbClr>
                  </a:outerShdw>
                </a:effectLst>
                <a:latin typeface="Times New Roman" pitchFamily="18" charset="0"/>
                <a:cs typeface="Times New Roman" pitchFamily="18" charset="0"/>
              </a:rPr>
              <a:t>Nucl</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39 (2008) 798</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spcBef>
                <a:spcPct val="30000"/>
              </a:spcBef>
              <a:defRPr/>
            </a:pP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[2]  A.V.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Kisselev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and V.A.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Petrov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Hadron</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multiplicity in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e+e</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events induced by top quark pair at the ILC energy”,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PMC Phys. A 2 (2008) 3</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spcBef>
                <a:spcPct val="30000"/>
              </a:spcBef>
              <a:defRPr/>
            </a:pP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[3]  A.V.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Kisselev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and V.A.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Petrov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Hadron</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multiplicities in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e+e</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annihilation with heavy primary quarks”,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Eur. Phys. J. C 50 (2007) 21</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spcBef>
                <a:spcPct val="30000"/>
              </a:spcBef>
              <a:defRPr/>
            </a:pP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[4]  A.V.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Kisselev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and V.A.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Petrov</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“On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hadron</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multiplicities in </a:t>
            </a:r>
            <a:r>
              <a:rPr lang="en-US" sz="2000" dirty="0" err="1" smtClean="0">
                <a:effectLst>
                  <a:outerShdw blurRad="38100" dist="38100" dir="2700000" algn="tl">
                    <a:srgbClr val="000000">
                      <a:alpha val="43137"/>
                    </a:srgbClr>
                  </a:outerShdw>
                </a:effectLst>
                <a:latin typeface="Times New Roman" pitchFamily="18" charset="0"/>
                <a:cs typeface="Times New Roman" pitchFamily="18" charset="0"/>
              </a:rPr>
              <a:t>e+e</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events induced by massive quarks”,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Z. Phys. C 66 (1995) 453</a:t>
            </a: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a:t>
            </a:r>
          </a:p>
          <a:p>
            <a:pPr>
              <a:spcBef>
                <a:spcPct val="30000"/>
              </a:spcBef>
              <a:defRPr/>
            </a:pPr>
            <a:endParaRPr lang="en-US" dirty="0" smtClean="0">
              <a:effectLst>
                <a:outerShdw blurRad="38100" dist="38100" dir="2700000" algn="tl">
                  <a:srgbClr val="000000">
                    <a:alpha val="43137"/>
                  </a:srgbClr>
                </a:outerShdw>
              </a:effectLst>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Multiplicity measurements in </a:t>
            </a:r>
            <a:r>
              <a:rPr lang="en-US" sz="32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e+e</a:t>
            </a:r>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t anti-t</a:t>
            </a:r>
            <a:endParaRPr lang="ru-RU"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760640"/>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graphicFrame>
        <p:nvGraphicFramePr>
          <p:cNvPr id="10" name="Object 69"/>
          <p:cNvGraphicFramePr>
            <a:graphicFrameLocks noChangeAspect="1"/>
          </p:cNvGraphicFramePr>
          <p:nvPr/>
        </p:nvGraphicFramePr>
        <p:xfrm>
          <a:off x="3923928" y="2201863"/>
          <a:ext cx="4902200" cy="2420937"/>
        </p:xfrm>
        <a:graphic>
          <a:graphicData uri="http://schemas.openxmlformats.org/presentationml/2006/ole">
            <p:oleObj spid="_x0000_s1026" name="Формула" r:id="rId5" imgW="3098520" imgH="1523880" progId="Equation.3">
              <p:embed/>
            </p:oleObj>
          </a:graphicData>
        </a:graphic>
      </p:graphicFrame>
      <p:sp>
        <p:nvSpPr>
          <p:cNvPr id="12" name="TextBox 11"/>
          <p:cNvSpPr txBox="1"/>
          <p:nvPr/>
        </p:nvSpPr>
        <p:spPr>
          <a:xfrm>
            <a:off x="6084169" y="5796553"/>
            <a:ext cx="3024335" cy="584775"/>
          </a:xfrm>
          <a:prstGeom prst="rect">
            <a:avLst/>
          </a:prstGeom>
          <a:noFill/>
        </p:spPr>
        <p:txBody>
          <a:bodyPr wrap="square" rtlCol="0">
            <a:spAutoFit/>
          </a:bodyPr>
          <a:lstStyle/>
          <a:p>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mean </a:t>
            </a:r>
            <a:r>
              <a:rPr lang="en-US" sz="1600" dirty="0" err="1" smtClean="0">
                <a:latin typeface="Times New Roman" pitchFamily="18" charset="0"/>
                <a:cs typeface="Times New Roman" pitchFamily="18" charset="0"/>
              </a:rPr>
              <a:t>hadron</a:t>
            </a:r>
            <a:r>
              <a:rPr lang="en-US" sz="1600" dirty="0" smtClean="0">
                <a:latin typeface="Times New Roman" pitchFamily="18" charset="0"/>
                <a:cs typeface="Times New Roman" pitchFamily="18" charset="0"/>
              </a:rPr>
              <a:t> multiplicity in a </a:t>
            </a:r>
          </a:p>
          <a:p>
            <a:r>
              <a:rPr lang="en-US" sz="1600" b="1" dirty="0" smtClean="0">
                <a:latin typeface="Times New Roman" pitchFamily="18" charset="0"/>
                <a:cs typeface="Times New Roman" pitchFamily="18" charset="0"/>
              </a:rPr>
              <a:t>virtual</a:t>
            </a:r>
            <a:r>
              <a:rPr lang="en-US" sz="1600" dirty="0" smtClean="0">
                <a:latin typeface="Times New Roman" pitchFamily="18" charset="0"/>
                <a:cs typeface="Times New Roman" pitchFamily="18" charset="0"/>
              </a:rPr>
              <a:t> gluon with </a:t>
            </a:r>
            <a:r>
              <a:rPr lang="en-US" sz="1600" dirty="0" smtClean="0">
                <a:latin typeface="Times New Roman" pitchFamily="18" charset="0"/>
                <a:cs typeface="Times New Roman" pitchFamily="18" charset="0"/>
              </a:rPr>
              <a:t>a fixed  p²)</a:t>
            </a:r>
            <a:endParaRPr lang="ru-RU" sz="1600" dirty="0">
              <a:latin typeface="Times New Roman" pitchFamily="18" charset="0"/>
              <a:cs typeface="Times New Roman" pitchFamily="18" charset="0"/>
            </a:endParaRPr>
          </a:p>
        </p:txBody>
      </p:sp>
      <p:grpSp>
        <p:nvGrpSpPr>
          <p:cNvPr id="13" name="Группа 12"/>
          <p:cNvGrpSpPr/>
          <p:nvPr/>
        </p:nvGrpSpPr>
        <p:grpSpPr>
          <a:xfrm>
            <a:off x="5699081" y="752649"/>
            <a:ext cx="2977375" cy="1164183"/>
            <a:chOff x="4118393" y="2334893"/>
            <a:chExt cx="4941168" cy="1441773"/>
          </a:xfrm>
        </p:grpSpPr>
        <p:cxnSp>
          <p:nvCxnSpPr>
            <p:cNvPr id="14" name="Straight Connector 144"/>
            <p:cNvCxnSpPr/>
            <p:nvPr/>
          </p:nvCxnSpPr>
          <p:spPr>
            <a:xfrm rot="5400000" flipH="1" flipV="1">
              <a:off x="5519743" y="3209924"/>
              <a:ext cx="561980" cy="428628"/>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6"/>
            <p:cNvCxnSpPr/>
            <p:nvPr/>
          </p:nvCxnSpPr>
          <p:spPr>
            <a:xfrm rot="5400000" flipH="1" flipV="1">
              <a:off x="5876933" y="2709858"/>
              <a:ext cx="561980" cy="42862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9"/>
            <p:cNvSpPr>
              <a:spLocks/>
            </p:cNvSpPr>
            <p:nvPr/>
          </p:nvSpPr>
          <p:spPr bwMode="auto">
            <a:xfrm rot="21445584">
              <a:off x="6000980" y="3146832"/>
              <a:ext cx="584839" cy="4571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17" name="Straight Connector 148"/>
            <p:cNvCxnSpPr/>
            <p:nvPr/>
          </p:nvCxnSpPr>
          <p:spPr>
            <a:xfrm rot="5400000" flipH="1" flipV="1">
              <a:off x="7305107" y="3200400"/>
              <a:ext cx="561980" cy="428628"/>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49"/>
            <p:cNvCxnSpPr/>
            <p:nvPr/>
          </p:nvCxnSpPr>
          <p:spPr>
            <a:xfrm rot="5400000" flipH="1" flipV="1">
              <a:off x="7662297" y="2700334"/>
              <a:ext cx="561980" cy="428628"/>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9"/>
            <p:cNvSpPr>
              <a:spLocks/>
            </p:cNvSpPr>
            <p:nvPr/>
          </p:nvSpPr>
          <p:spPr bwMode="auto">
            <a:xfrm rot="21445584">
              <a:off x="7786344" y="3137308"/>
              <a:ext cx="584839" cy="4571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20" name="Freeform 49"/>
            <p:cNvSpPr>
              <a:spLocks/>
            </p:cNvSpPr>
            <p:nvPr/>
          </p:nvSpPr>
          <p:spPr bwMode="auto">
            <a:xfrm rot="10636073">
              <a:off x="6224165" y="2788429"/>
              <a:ext cx="502318" cy="135488"/>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21" name="Freeform 49"/>
            <p:cNvSpPr>
              <a:spLocks/>
            </p:cNvSpPr>
            <p:nvPr/>
          </p:nvSpPr>
          <p:spPr bwMode="auto">
            <a:xfrm rot="10636073">
              <a:off x="7589041" y="3414969"/>
              <a:ext cx="502318" cy="135488"/>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22" name="TextBox 21"/>
            <p:cNvSpPr txBox="1"/>
            <p:nvPr/>
          </p:nvSpPr>
          <p:spPr>
            <a:xfrm>
              <a:off x="6846374" y="2847972"/>
              <a:ext cx="553876" cy="495513"/>
            </a:xfrm>
            <a:prstGeom prst="rect">
              <a:avLst/>
            </a:prstGeom>
            <a:noFill/>
          </p:spPr>
          <p:txBody>
            <a:bodyPr wrap="none" rtlCol="0">
              <a:spAutoFit/>
            </a:bodyPr>
            <a:lstStyle/>
            <a:p>
              <a:r>
                <a:rPr lang="en-US" sz="2000" b="1" dirty="0" smtClean="0"/>
                <a:t>+</a:t>
              </a:r>
              <a:endParaRPr lang="ru-RU" sz="2000" b="1" dirty="0"/>
            </a:p>
          </p:txBody>
        </p:sp>
        <p:cxnSp>
          <p:nvCxnSpPr>
            <p:cNvPr id="23" name="Straight Connector 154"/>
            <p:cNvCxnSpPr/>
            <p:nvPr/>
          </p:nvCxnSpPr>
          <p:spPr>
            <a:xfrm rot="5400000">
              <a:off x="4837114" y="3168649"/>
              <a:ext cx="121444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155"/>
            <p:cNvCxnSpPr/>
            <p:nvPr/>
          </p:nvCxnSpPr>
          <p:spPr>
            <a:xfrm rot="5400000">
              <a:off x="7979800" y="3168649"/>
              <a:ext cx="121444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540271" y="2347905"/>
              <a:ext cx="519290" cy="457396"/>
            </a:xfrm>
            <a:prstGeom prst="rect">
              <a:avLst/>
            </a:prstGeom>
            <a:noFill/>
          </p:spPr>
          <p:txBody>
            <a:bodyPr wrap="none" rtlCol="0">
              <a:spAutoFit/>
            </a:bodyPr>
            <a:lstStyle/>
            <a:p>
              <a:r>
                <a:rPr lang="en-US" sz="1800" dirty="0" smtClean="0"/>
                <a:t>2</a:t>
              </a:r>
              <a:endParaRPr lang="ru-RU" sz="1800" dirty="0"/>
            </a:p>
          </p:txBody>
        </p:sp>
        <p:sp>
          <p:nvSpPr>
            <p:cNvPr id="26" name="TextBox 25"/>
            <p:cNvSpPr txBox="1"/>
            <p:nvPr/>
          </p:nvSpPr>
          <p:spPr>
            <a:xfrm>
              <a:off x="5443541" y="3172125"/>
              <a:ext cx="388937" cy="381164"/>
            </a:xfrm>
            <a:prstGeom prst="rect">
              <a:avLst/>
            </a:prstGeom>
            <a:noFill/>
          </p:spPr>
          <p:txBody>
            <a:bodyPr wrap="none" rtlCol="0">
              <a:spAutoFit/>
            </a:bodyPr>
            <a:lstStyle/>
            <a:p>
              <a:r>
                <a:rPr lang="en-US" sz="1400" dirty="0" smtClean="0"/>
                <a:t>t</a:t>
              </a:r>
              <a:endParaRPr lang="ru-RU" sz="1400" dirty="0"/>
            </a:p>
          </p:txBody>
        </p:sp>
        <p:sp>
          <p:nvSpPr>
            <p:cNvPr id="27" name="TextBox 26"/>
            <p:cNvSpPr txBox="1"/>
            <p:nvPr/>
          </p:nvSpPr>
          <p:spPr>
            <a:xfrm>
              <a:off x="5681267" y="2780782"/>
              <a:ext cx="588458" cy="381164"/>
            </a:xfrm>
            <a:prstGeom prst="rect">
              <a:avLst/>
            </a:prstGeom>
            <a:noFill/>
          </p:spPr>
          <p:txBody>
            <a:bodyPr wrap="none" rtlCol="0">
              <a:spAutoFit/>
            </a:bodyPr>
            <a:lstStyle/>
            <a:p>
              <a:r>
                <a:rPr lang="en-US" sz="1400" dirty="0" smtClean="0"/>
                <a:t>b*</a:t>
              </a:r>
              <a:endParaRPr lang="ru-RU" sz="1400" dirty="0"/>
            </a:p>
          </p:txBody>
        </p:sp>
        <p:sp>
          <p:nvSpPr>
            <p:cNvPr id="28" name="TextBox 27"/>
            <p:cNvSpPr txBox="1"/>
            <p:nvPr/>
          </p:nvSpPr>
          <p:spPr>
            <a:xfrm>
              <a:off x="6030719" y="2334893"/>
              <a:ext cx="471405" cy="381164"/>
            </a:xfrm>
            <a:prstGeom prst="rect">
              <a:avLst/>
            </a:prstGeom>
            <a:noFill/>
          </p:spPr>
          <p:txBody>
            <a:bodyPr wrap="none" rtlCol="0">
              <a:spAutoFit/>
            </a:bodyPr>
            <a:lstStyle/>
            <a:p>
              <a:r>
                <a:rPr lang="en-US" sz="1400" dirty="0"/>
                <a:t>b</a:t>
              </a:r>
              <a:endParaRPr lang="ru-RU" sz="1400" dirty="0"/>
            </a:p>
          </p:txBody>
        </p:sp>
        <p:sp>
          <p:nvSpPr>
            <p:cNvPr id="29" name="TextBox 28"/>
            <p:cNvSpPr txBox="1"/>
            <p:nvPr/>
          </p:nvSpPr>
          <p:spPr>
            <a:xfrm>
              <a:off x="6254616" y="3137493"/>
              <a:ext cx="588458" cy="381164"/>
            </a:xfrm>
            <a:prstGeom prst="rect">
              <a:avLst/>
            </a:prstGeom>
            <a:noFill/>
          </p:spPr>
          <p:txBody>
            <a:bodyPr wrap="none" rtlCol="0">
              <a:spAutoFit/>
            </a:bodyPr>
            <a:lstStyle/>
            <a:p>
              <a:r>
                <a:rPr lang="en-US" sz="1400" dirty="0" smtClean="0"/>
                <a:t>W</a:t>
              </a:r>
              <a:endParaRPr lang="ru-RU" sz="1400" dirty="0"/>
            </a:p>
          </p:txBody>
        </p:sp>
        <p:sp>
          <p:nvSpPr>
            <p:cNvPr id="30" name="TextBox 29"/>
            <p:cNvSpPr txBox="1"/>
            <p:nvPr/>
          </p:nvSpPr>
          <p:spPr>
            <a:xfrm>
              <a:off x="7106242" y="3324524"/>
              <a:ext cx="388937" cy="381164"/>
            </a:xfrm>
            <a:prstGeom prst="rect">
              <a:avLst/>
            </a:prstGeom>
            <a:noFill/>
          </p:spPr>
          <p:txBody>
            <a:bodyPr wrap="none" rtlCol="0">
              <a:spAutoFit/>
            </a:bodyPr>
            <a:lstStyle/>
            <a:p>
              <a:r>
                <a:rPr lang="en-US" sz="1400" dirty="0" smtClean="0"/>
                <a:t>t</a:t>
              </a:r>
              <a:endParaRPr lang="ru-RU" sz="1400" dirty="0"/>
            </a:p>
          </p:txBody>
        </p:sp>
        <p:sp>
          <p:nvSpPr>
            <p:cNvPr id="31" name="TextBox 30"/>
            <p:cNvSpPr txBox="1"/>
            <p:nvPr/>
          </p:nvSpPr>
          <p:spPr>
            <a:xfrm>
              <a:off x="7345246" y="2990847"/>
              <a:ext cx="505990" cy="381164"/>
            </a:xfrm>
            <a:prstGeom prst="rect">
              <a:avLst/>
            </a:prstGeom>
            <a:noFill/>
          </p:spPr>
          <p:txBody>
            <a:bodyPr wrap="none" rtlCol="0">
              <a:spAutoFit/>
            </a:bodyPr>
            <a:lstStyle/>
            <a:p>
              <a:r>
                <a:rPr lang="en-US" sz="1400" dirty="0" smtClean="0"/>
                <a:t>t*</a:t>
              </a:r>
              <a:endParaRPr lang="ru-RU" sz="1400" dirty="0"/>
            </a:p>
          </p:txBody>
        </p:sp>
        <p:sp>
          <p:nvSpPr>
            <p:cNvPr id="32" name="TextBox 31"/>
            <p:cNvSpPr txBox="1"/>
            <p:nvPr/>
          </p:nvSpPr>
          <p:spPr>
            <a:xfrm>
              <a:off x="7759414" y="2457386"/>
              <a:ext cx="471405" cy="381164"/>
            </a:xfrm>
            <a:prstGeom prst="rect">
              <a:avLst/>
            </a:prstGeom>
            <a:noFill/>
          </p:spPr>
          <p:txBody>
            <a:bodyPr wrap="none" rtlCol="0">
              <a:spAutoFit/>
            </a:bodyPr>
            <a:lstStyle/>
            <a:p>
              <a:r>
                <a:rPr lang="en-US" sz="1400" dirty="0"/>
                <a:t>b</a:t>
              </a:r>
              <a:endParaRPr lang="ru-RU" sz="1400" dirty="0"/>
            </a:p>
          </p:txBody>
        </p:sp>
        <p:sp>
          <p:nvSpPr>
            <p:cNvPr id="33" name="TextBox 32"/>
            <p:cNvSpPr txBox="1"/>
            <p:nvPr/>
          </p:nvSpPr>
          <p:spPr>
            <a:xfrm>
              <a:off x="8062261" y="3137493"/>
              <a:ext cx="588458" cy="381164"/>
            </a:xfrm>
            <a:prstGeom prst="rect">
              <a:avLst/>
            </a:prstGeom>
            <a:noFill/>
          </p:spPr>
          <p:txBody>
            <a:bodyPr wrap="none" rtlCol="0">
              <a:spAutoFit/>
            </a:bodyPr>
            <a:lstStyle/>
            <a:p>
              <a:r>
                <a:rPr lang="en-US" sz="1400" dirty="0" smtClean="0"/>
                <a:t>W</a:t>
              </a:r>
              <a:endParaRPr lang="ru-RU" sz="1400" dirty="0"/>
            </a:p>
          </p:txBody>
        </p:sp>
        <p:graphicFrame>
          <p:nvGraphicFramePr>
            <p:cNvPr id="34" name="Object 68"/>
            <p:cNvGraphicFramePr>
              <a:graphicFrameLocks noChangeAspect="1"/>
            </p:cNvGraphicFramePr>
            <p:nvPr/>
          </p:nvGraphicFramePr>
          <p:xfrm>
            <a:off x="4118393" y="2602426"/>
            <a:ext cx="598047" cy="591773"/>
          </p:xfrm>
          <a:graphic>
            <a:graphicData uri="http://schemas.openxmlformats.org/presentationml/2006/ole">
              <p:oleObj spid="_x0000_s1028" name="Формула" r:id="rId6" imgW="241200" imgH="241200" progId="Equation.3">
                <p:embed/>
              </p:oleObj>
            </a:graphicData>
          </a:graphic>
        </p:graphicFrame>
        <p:sp>
          <p:nvSpPr>
            <p:cNvPr id="35" name="Right Arrow 188"/>
            <p:cNvSpPr/>
            <p:nvPr/>
          </p:nvSpPr>
          <p:spPr>
            <a:xfrm>
              <a:off x="4872039" y="2947928"/>
              <a:ext cx="571504" cy="142876"/>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36" name="Object 71"/>
            <p:cNvGraphicFramePr>
              <a:graphicFrameLocks noChangeAspect="1"/>
            </p:cNvGraphicFramePr>
            <p:nvPr/>
          </p:nvGraphicFramePr>
          <p:xfrm>
            <a:off x="6729426" y="2626879"/>
            <a:ext cx="404615" cy="341684"/>
          </p:xfrm>
          <a:graphic>
            <a:graphicData uri="http://schemas.openxmlformats.org/presentationml/2006/ole">
              <p:oleObj spid="_x0000_s1029" name="Формула" r:id="rId7" imgW="177480" imgH="203040" progId="Equation.3">
                <p:embed/>
              </p:oleObj>
            </a:graphicData>
          </a:graphic>
        </p:graphicFrame>
      </p:grpSp>
      <p:grpSp>
        <p:nvGrpSpPr>
          <p:cNvPr id="37" name="Группа 36"/>
          <p:cNvGrpSpPr/>
          <p:nvPr/>
        </p:nvGrpSpPr>
        <p:grpSpPr>
          <a:xfrm>
            <a:off x="2587758" y="1052736"/>
            <a:ext cx="2632314" cy="1253967"/>
            <a:chOff x="4643438" y="785000"/>
            <a:chExt cx="4704182" cy="1756101"/>
          </a:xfrm>
        </p:grpSpPr>
        <p:sp>
          <p:nvSpPr>
            <p:cNvPr id="38" name="TextBox 37"/>
            <p:cNvSpPr txBox="1"/>
            <p:nvPr/>
          </p:nvSpPr>
          <p:spPr>
            <a:xfrm>
              <a:off x="7600400" y="2110079"/>
              <a:ext cx="418822" cy="431022"/>
            </a:xfrm>
            <a:prstGeom prst="rect">
              <a:avLst/>
            </a:prstGeom>
            <a:noFill/>
          </p:spPr>
          <p:txBody>
            <a:bodyPr wrap="none" rtlCol="0">
              <a:spAutoFit/>
            </a:bodyPr>
            <a:lstStyle/>
            <a:p>
              <a:r>
                <a:rPr lang="en-US" sz="1400" dirty="0" smtClean="0"/>
                <a:t>t</a:t>
              </a:r>
              <a:endParaRPr lang="ru-RU" sz="1400" dirty="0"/>
            </a:p>
          </p:txBody>
        </p:sp>
        <p:sp>
          <p:nvSpPr>
            <p:cNvPr id="39" name="Freeform 9"/>
            <p:cNvSpPr>
              <a:spLocks/>
            </p:cNvSpPr>
            <p:nvPr/>
          </p:nvSpPr>
          <p:spPr bwMode="auto">
            <a:xfrm rot="21445584">
              <a:off x="5345339" y="1654867"/>
              <a:ext cx="584839" cy="4571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40" name="Straight Connector 79"/>
            <p:cNvCxnSpPr/>
            <p:nvPr/>
          </p:nvCxnSpPr>
          <p:spPr>
            <a:xfrm flipV="1">
              <a:off x="5859472" y="1294590"/>
              <a:ext cx="571504" cy="419104"/>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80"/>
            <p:cNvCxnSpPr/>
            <p:nvPr/>
          </p:nvCxnSpPr>
          <p:spPr>
            <a:xfrm rot="5400000" flipV="1">
              <a:off x="5783272" y="1718456"/>
              <a:ext cx="571504" cy="419104"/>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Freeform 49"/>
            <p:cNvSpPr>
              <a:spLocks/>
            </p:cNvSpPr>
            <p:nvPr/>
          </p:nvSpPr>
          <p:spPr bwMode="auto">
            <a:xfrm rot="11056729">
              <a:off x="6102342" y="1493923"/>
              <a:ext cx="654847" cy="1240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43" name="Freeform 9"/>
            <p:cNvSpPr>
              <a:spLocks/>
            </p:cNvSpPr>
            <p:nvPr/>
          </p:nvSpPr>
          <p:spPr bwMode="auto">
            <a:xfrm rot="21445584">
              <a:off x="7229987" y="1654867"/>
              <a:ext cx="584839" cy="4571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44" name="Straight Connector 83"/>
            <p:cNvCxnSpPr/>
            <p:nvPr/>
          </p:nvCxnSpPr>
          <p:spPr>
            <a:xfrm flipV="1">
              <a:off x="7744120" y="1294590"/>
              <a:ext cx="571504" cy="419104"/>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84"/>
            <p:cNvCxnSpPr/>
            <p:nvPr/>
          </p:nvCxnSpPr>
          <p:spPr>
            <a:xfrm rot="5400000" flipV="1">
              <a:off x="7667920" y="1718456"/>
              <a:ext cx="571504" cy="419104"/>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Freeform 49"/>
            <p:cNvSpPr>
              <a:spLocks/>
            </p:cNvSpPr>
            <p:nvPr/>
          </p:nvSpPr>
          <p:spPr bwMode="auto">
            <a:xfrm rot="10463671">
              <a:off x="7935669" y="1843684"/>
              <a:ext cx="654847" cy="12407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47" name="TextBox 46"/>
            <p:cNvSpPr txBox="1"/>
            <p:nvPr/>
          </p:nvSpPr>
          <p:spPr>
            <a:xfrm>
              <a:off x="6749384" y="1476559"/>
              <a:ext cx="596434" cy="560329"/>
            </a:xfrm>
            <a:prstGeom prst="rect">
              <a:avLst/>
            </a:prstGeom>
            <a:noFill/>
          </p:spPr>
          <p:txBody>
            <a:bodyPr wrap="none" rtlCol="0">
              <a:spAutoFit/>
            </a:bodyPr>
            <a:lstStyle/>
            <a:p>
              <a:r>
                <a:rPr lang="en-US" sz="2000" b="1" dirty="0" smtClean="0"/>
                <a:t>+</a:t>
              </a:r>
              <a:endParaRPr lang="ru-RU" sz="2000" b="1" dirty="0"/>
            </a:p>
          </p:txBody>
        </p:sp>
        <p:cxnSp>
          <p:nvCxnSpPr>
            <p:cNvPr id="48" name="Straight Connector 88"/>
            <p:cNvCxnSpPr/>
            <p:nvPr/>
          </p:nvCxnSpPr>
          <p:spPr>
            <a:xfrm rot="5400000">
              <a:off x="4608513" y="1606537"/>
              <a:ext cx="121444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89"/>
            <p:cNvCxnSpPr/>
            <p:nvPr/>
          </p:nvCxnSpPr>
          <p:spPr>
            <a:xfrm rot="5400000">
              <a:off x="8108975" y="1605743"/>
              <a:ext cx="1214446"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8788429" y="785000"/>
              <a:ext cx="559191" cy="517226"/>
            </a:xfrm>
            <a:prstGeom prst="rect">
              <a:avLst/>
            </a:prstGeom>
            <a:noFill/>
          </p:spPr>
          <p:txBody>
            <a:bodyPr wrap="none" rtlCol="0">
              <a:spAutoFit/>
            </a:bodyPr>
            <a:lstStyle/>
            <a:p>
              <a:r>
                <a:rPr lang="en-US" sz="1800" dirty="0" smtClean="0"/>
                <a:t>2</a:t>
              </a:r>
              <a:endParaRPr lang="ru-RU" sz="1800" dirty="0"/>
            </a:p>
          </p:txBody>
        </p:sp>
        <p:sp>
          <p:nvSpPr>
            <p:cNvPr id="51" name="TextBox 50"/>
            <p:cNvSpPr txBox="1"/>
            <p:nvPr/>
          </p:nvSpPr>
          <p:spPr>
            <a:xfrm>
              <a:off x="5715594" y="1252823"/>
              <a:ext cx="544870" cy="431022"/>
            </a:xfrm>
            <a:prstGeom prst="rect">
              <a:avLst/>
            </a:prstGeom>
            <a:noFill/>
          </p:spPr>
          <p:txBody>
            <a:bodyPr wrap="none" rtlCol="0">
              <a:spAutoFit/>
            </a:bodyPr>
            <a:lstStyle/>
            <a:p>
              <a:r>
                <a:rPr lang="en-US" sz="1400" dirty="0" smtClean="0"/>
                <a:t>t*</a:t>
              </a:r>
              <a:endParaRPr lang="ru-RU" sz="1400" dirty="0"/>
            </a:p>
          </p:txBody>
        </p:sp>
        <p:sp>
          <p:nvSpPr>
            <p:cNvPr id="52" name="TextBox 51"/>
            <p:cNvSpPr txBox="1"/>
            <p:nvPr/>
          </p:nvSpPr>
          <p:spPr>
            <a:xfrm>
              <a:off x="6215659" y="857232"/>
              <a:ext cx="418822" cy="431022"/>
            </a:xfrm>
            <a:prstGeom prst="rect">
              <a:avLst/>
            </a:prstGeom>
            <a:noFill/>
          </p:spPr>
          <p:txBody>
            <a:bodyPr wrap="none" rtlCol="0">
              <a:spAutoFit/>
            </a:bodyPr>
            <a:lstStyle/>
            <a:p>
              <a:r>
                <a:rPr lang="en-US" sz="1400" dirty="0" smtClean="0"/>
                <a:t>t</a:t>
              </a:r>
              <a:endParaRPr lang="ru-RU" sz="1400" dirty="0"/>
            </a:p>
          </p:txBody>
        </p:sp>
        <p:sp>
          <p:nvSpPr>
            <p:cNvPr id="53" name="TextBox 52"/>
            <p:cNvSpPr txBox="1"/>
            <p:nvPr/>
          </p:nvSpPr>
          <p:spPr>
            <a:xfrm>
              <a:off x="5874597" y="2038641"/>
              <a:ext cx="418822" cy="431022"/>
            </a:xfrm>
            <a:prstGeom prst="rect">
              <a:avLst/>
            </a:prstGeom>
            <a:noFill/>
          </p:spPr>
          <p:txBody>
            <a:bodyPr wrap="none" rtlCol="0">
              <a:spAutoFit/>
            </a:bodyPr>
            <a:lstStyle/>
            <a:p>
              <a:r>
                <a:rPr lang="en-US" sz="1400" dirty="0" smtClean="0"/>
                <a:t>t</a:t>
              </a:r>
              <a:endParaRPr lang="ru-RU" sz="1400" dirty="0"/>
            </a:p>
          </p:txBody>
        </p:sp>
        <p:sp>
          <p:nvSpPr>
            <p:cNvPr id="54" name="TextBox 53"/>
            <p:cNvSpPr txBox="1"/>
            <p:nvPr/>
          </p:nvSpPr>
          <p:spPr>
            <a:xfrm>
              <a:off x="5858470" y="1823533"/>
              <a:ext cx="453199" cy="474123"/>
            </a:xfrm>
            <a:prstGeom prst="rect">
              <a:avLst/>
            </a:prstGeom>
            <a:noFill/>
          </p:spPr>
          <p:txBody>
            <a:bodyPr wrap="none" rtlCol="0">
              <a:spAutoFit/>
            </a:bodyPr>
            <a:lstStyle/>
            <a:p>
              <a:r>
                <a:rPr lang="en-US" sz="1600" dirty="0"/>
                <a:t>-</a:t>
              </a:r>
              <a:endParaRPr lang="ru-RU" sz="1600" dirty="0"/>
            </a:p>
          </p:txBody>
        </p:sp>
        <p:sp>
          <p:nvSpPr>
            <p:cNvPr id="55" name="TextBox 54"/>
            <p:cNvSpPr txBox="1"/>
            <p:nvPr/>
          </p:nvSpPr>
          <p:spPr>
            <a:xfrm>
              <a:off x="8017736" y="895633"/>
              <a:ext cx="418822" cy="431022"/>
            </a:xfrm>
            <a:prstGeom prst="rect">
              <a:avLst/>
            </a:prstGeom>
            <a:noFill/>
          </p:spPr>
          <p:txBody>
            <a:bodyPr wrap="none" rtlCol="0">
              <a:spAutoFit/>
            </a:bodyPr>
            <a:lstStyle/>
            <a:p>
              <a:r>
                <a:rPr lang="en-US" sz="1400" dirty="0" smtClean="0"/>
                <a:t>t</a:t>
              </a:r>
              <a:endParaRPr lang="ru-RU" sz="1400" dirty="0"/>
            </a:p>
          </p:txBody>
        </p:sp>
        <p:sp>
          <p:nvSpPr>
            <p:cNvPr id="56" name="TextBox 55"/>
            <p:cNvSpPr txBox="1"/>
            <p:nvPr/>
          </p:nvSpPr>
          <p:spPr>
            <a:xfrm>
              <a:off x="7441585" y="1677022"/>
              <a:ext cx="544869" cy="431022"/>
            </a:xfrm>
            <a:prstGeom prst="rect">
              <a:avLst/>
            </a:prstGeom>
            <a:noFill/>
          </p:spPr>
          <p:txBody>
            <a:bodyPr wrap="none" rtlCol="0">
              <a:spAutoFit/>
            </a:bodyPr>
            <a:lstStyle/>
            <a:p>
              <a:r>
                <a:rPr lang="en-US" sz="1400" dirty="0" smtClean="0"/>
                <a:t>t*</a:t>
              </a:r>
              <a:endParaRPr lang="ru-RU" sz="1400" dirty="0"/>
            </a:p>
          </p:txBody>
        </p:sp>
        <p:sp>
          <p:nvSpPr>
            <p:cNvPr id="57" name="TextBox 56"/>
            <p:cNvSpPr txBox="1"/>
            <p:nvPr/>
          </p:nvSpPr>
          <p:spPr>
            <a:xfrm>
              <a:off x="7404571" y="1492565"/>
              <a:ext cx="453199" cy="474123"/>
            </a:xfrm>
            <a:prstGeom prst="rect">
              <a:avLst/>
            </a:prstGeom>
            <a:noFill/>
          </p:spPr>
          <p:txBody>
            <a:bodyPr wrap="none" rtlCol="0">
              <a:spAutoFit/>
            </a:bodyPr>
            <a:lstStyle/>
            <a:p>
              <a:r>
                <a:rPr lang="en-US" sz="1600" dirty="0"/>
                <a:t>-</a:t>
              </a:r>
              <a:endParaRPr lang="ru-RU" sz="1600" dirty="0"/>
            </a:p>
          </p:txBody>
        </p:sp>
        <p:sp>
          <p:nvSpPr>
            <p:cNvPr id="58" name="TextBox 57"/>
            <p:cNvSpPr txBox="1"/>
            <p:nvPr/>
          </p:nvSpPr>
          <p:spPr>
            <a:xfrm>
              <a:off x="7600400" y="1894970"/>
              <a:ext cx="453199" cy="474123"/>
            </a:xfrm>
            <a:prstGeom prst="rect">
              <a:avLst/>
            </a:prstGeom>
            <a:noFill/>
          </p:spPr>
          <p:txBody>
            <a:bodyPr wrap="none" rtlCol="0">
              <a:spAutoFit/>
            </a:bodyPr>
            <a:lstStyle/>
            <a:p>
              <a:r>
                <a:rPr lang="en-US" sz="1600" dirty="0"/>
                <a:t>-</a:t>
              </a:r>
              <a:endParaRPr lang="ru-RU" sz="1600" dirty="0"/>
            </a:p>
          </p:txBody>
        </p:sp>
        <p:sp>
          <p:nvSpPr>
            <p:cNvPr id="59" name="Right Arrow 187"/>
            <p:cNvSpPr/>
            <p:nvPr/>
          </p:nvSpPr>
          <p:spPr>
            <a:xfrm>
              <a:off x="4643438" y="1499380"/>
              <a:ext cx="571504" cy="142876"/>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60" name="Object 72"/>
            <p:cNvGraphicFramePr>
              <a:graphicFrameLocks noChangeAspect="1"/>
            </p:cNvGraphicFramePr>
            <p:nvPr/>
          </p:nvGraphicFramePr>
          <p:xfrm>
            <a:off x="6764354" y="1407307"/>
            <a:ext cx="236538" cy="306387"/>
          </p:xfrm>
          <a:graphic>
            <a:graphicData uri="http://schemas.openxmlformats.org/presentationml/2006/ole">
              <p:oleObj spid="_x0000_s1030" name="Equation" r:id="rId8" imgW="177480" imgH="203040" progId="Equation.3">
                <p:embed/>
              </p:oleObj>
            </a:graphicData>
          </a:graphic>
        </p:graphicFrame>
      </p:grpSp>
      <p:graphicFrame>
        <p:nvGraphicFramePr>
          <p:cNvPr id="61" name="Object 73"/>
          <p:cNvGraphicFramePr>
            <a:graphicFrameLocks noChangeAspect="1"/>
          </p:cNvGraphicFramePr>
          <p:nvPr/>
        </p:nvGraphicFramePr>
        <p:xfrm>
          <a:off x="179512" y="4741863"/>
          <a:ext cx="3783012" cy="1211262"/>
        </p:xfrm>
        <a:graphic>
          <a:graphicData uri="http://schemas.openxmlformats.org/presentationml/2006/ole">
            <p:oleObj spid="_x0000_s1031" name="Формула" r:id="rId9" imgW="3098520" imgH="863280" progId="Equation.3">
              <p:embed/>
            </p:oleObj>
          </a:graphicData>
        </a:graphic>
      </p:graphicFrame>
      <p:grpSp>
        <p:nvGrpSpPr>
          <p:cNvPr id="62" name="Группа 92"/>
          <p:cNvGrpSpPr/>
          <p:nvPr/>
        </p:nvGrpSpPr>
        <p:grpSpPr>
          <a:xfrm>
            <a:off x="107504" y="764704"/>
            <a:ext cx="2520280" cy="1656184"/>
            <a:chOff x="71406" y="1000108"/>
            <a:chExt cx="3362348" cy="2714644"/>
          </a:xfrm>
        </p:grpSpPr>
        <p:cxnSp>
          <p:nvCxnSpPr>
            <p:cNvPr id="63" name="Straight Connector 95"/>
            <p:cNvCxnSpPr/>
            <p:nvPr/>
          </p:nvCxnSpPr>
          <p:spPr>
            <a:xfrm>
              <a:off x="2108834" y="2714622"/>
              <a:ext cx="428628" cy="71436"/>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96"/>
            <p:cNvCxnSpPr/>
            <p:nvPr/>
          </p:nvCxnSpPr>
          <p:spPr>
            <a:xfrm flipV="1">
              <a:off x="2108834" y="2500306"/>
              <a:ext cx="285752" cy="71439"/>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97"/>
            <p:cNvCxnSpPr>
              <a:stCxn id="80" idx="6"/>
            </p:cNvCxnSpPr>
            <p:nvPr/>
          </p:nvCxnSpPr>
          <p:spPr>
            <a:xfrm>
              <a:off x="2180272" y="2643182"/>
              <a:ext cx="285752" cy="1588"/>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98"/>
            <p:cNvCxnSpPr/>
            <p:nvPr/>
          </p:nvCxnSpPr>
          <p:spPr>
            <a:xfrm>
              <a:off x="2180272" y="2000240"/>
              <a:ext cx="419104" cy="13335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99"/>
            <p:cNvCxnSpPr/>
            <p:nvPr/>
          </p:nvCxnSpPr>
          <p:spPr>
            <a:xfrm>
              <a:off x="2180272" y="2071679"/>
              <a:ext cx="285752" cy="142875"/>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100"/>
            <p:cNvCxnSpPr/>
            <p:nvPr/>
          </p:nvCxnSpPr>
          <p:spPr>
            <a:xfrm flipV="1">
              <a:off x="2180272" y="2000240"/>
              <a:ext cx="428628" cy="1"/>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101"/>
            <p:cNvCxnSpPr/>
            <p:nvPr/>
          </p:nvCxnSpPr>
          <p:spPr>
            <a:xfrm>
              <a:off x="321378" y="2000240"/>
              <a:ext cx="571504" cy="35719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105"/>
            <p:cNvCxnSpPr/>
            <p:nvPr/>
          </p:nvCxnSpPr>
          <p:spPr>
            <a:xfrm flipV="1">
              <a:off x="321378" y="2357430"/>
              <a:ext cx="571504" cy="2857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Freeform 9"/>
            <p:cNvSpPr>
              <a:spLocks/>
            </p:cNvSpPr>
            <p:nvPr/>
          </p:nvSpPr>
          <p:spPr bwMode="auto">
            <a:xfrm rot="21445584" flipV="1">
              <a:off x="893529" y="2303942"/>
              <a:ext cx="800527" cy="4571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72" name="Straight Connector 107"/>
            <p:cNvCxnSpPr/>
            <p:nvPr/>
          </p:nvCxnSpPr>
          <p:spPr>
            <a:xfrm flipV="1">
              <a:off x="1678700" y="1643050"/>
              <a:ext cx="930200" cy="71438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110"/>
            <p:cNvCxnSpPr/>
            <p:nvPr/>
          </p:nvCxnSpPr>
          <p:spPr>
            <a:xfrm rot="16200000" flipH="1">
              <a:off x="1643734" y="2320958"/>
              <a:ext cx="785818" cy="715886"/>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71406" y="1538576"/>
              <a:ext cx="517968" cy="504476"/>
            </a:xfrm>
            <a:prstGeom prst="rect">
              <a:avLst/>
            </a:prstGeom>
            <a:noFill/>
          </p:spPr>
          <p:txBody>
            <a:bodyPr wrap="none" rtlCol="0">
              <a:spAutoFit/>
            </a:bodyPr>
            <a:lstStyle/>
            <a:p>
              <a:r>
                <a:rPr lang="en-US" sz="1400" dirty="0" smtClean="0"/>
                <a:t>e+</a:t>
              </a:r>
              <a:endParaRPr lang="ru-RU" dirty="0"/>
            </a:p>
          </p:txBody>
        </p:sp>
        <p:sp>
          <p:nvSpPr>
            <p:cNvPr id="75" name="TextBox 74"/>
            <p:cNvSpPr txBox="1"/>
            <p:nvPr/>
          </p:nvSpPr>
          <p:spPr>
            <a:xfrm>
              <a:off x="76912" y="2500307"/>
              <a:ext cx="515828" cy="756713"/>
            </a:xfrm>
            <a:prstGeom prst="rect">
              <a:avLst/>
            </a:prstGeom>
            <a:noFill/>
          </p:spPr>
          <p:txBody>
            <a:bodyPr wrap="none" rtlCol="0">
              <a:spAutoFit/>
            </a:bodyPr>
            <a:lstStyle/>
            <a:p>
              <a:r>
                <a:rPr lang="en-US" sz="1400" dirty="0" smtClean="0"/>
                <a:t>e</a:t>
              </a:r>
              <a:r>
                <a:rPr lang="en-US" dirty="0" smtClean="0"/>
                <a:t>-</a:t>
              </a:r>
              <a:endParaRPr lang="ru-RU" dirty="0"/>
            </a:p>
          </p:txBody>
        </p:sp>
        <p:sp>
          <p:nvSpPr>
            <p:cNvPr id="76" name="TextBox 75"/>
            <p:cNvSpPr txBox="1"/>
            <p:nvPr/>
          </p:nvSpPr>
          <p:spPr>
            <a:xfrm>
              <a:off x="1608768" y="1708276"/>
              <a:ext cx="406762" cy="504476"/>
            </a:xfrm>
            <a:prstGeom prst="rect">
              <a:avLst/>
            </a:prstGeom>
            <a:noFill/>
          </p:spPr>
          <p:txBody>
            <a:bodyPr wrap="none" rtlCol="0">
              <a:spAutoFit/>
            </a:bodyPr>
            <a:lstStyle/>
            <a:p>
              <a:r>
                <a:rPr lang="en-US" sz="1400" dirty="0" smtClean="0"/>
                <a:t>t*</a:t>
              </a:r>
              <a:endParaRPr lang="ru-RU" dirty="0"/>
            </a:p>
          </p:txBody>
        </p:sp>
        <p:sp>
          <p:nvSpPr>
            <p:cNvPr id="77" name="TextBox 76"/>
            <p:cNvSpPr txBox="1"/>
            <p:nvPr/>
          </p:nvSpPr>
          <p:spPr>
            <a:xfrm>
              <a:off x="1504670" y="2395831"/>
              <a:ext cx="406762" cy="504476"/>
            </a:xfrm>
            <a:prstGeom prst="rect">
              <a:avLst/>
            </a:prstGeom>
            <a:noFill/>
          </p:spPr>
          <p:txBody>
            <a:bodyPr wrap="none" rtlCol="0">
              <a:spAutoFit/>
            </a:bodyPr>
            <a:lstStyle/>
            <a:p>
              <a:r>
                <a:rPr lang="en-US" sz="1400" dirty="0" smtClean="0"/>
                <a:t>t*</a:t>
              </a:r>
              <a:endParaRPr lang="ru-RU" dirty="0"/>
            </a:p>
          </p:txBody>
        </p:sp>
        <p:sp>
          <p:nvSpPr>
            <p:cNvPr id="78" name="TextBox 77"/>
            <p:cNvSpPr txBox="1"/>
            <p:nvPr/>
          </p:nvSpPr>
          <p:spPr>
            <a:xfrm>
              <a:off x="1488544" y="2181517"/>
              <a:ext cx="325495" cy="504476"/>
            </a:xfrm>
            <a:prstGeom prst="rect">
              <a:avLst/>
            </a:prstGeom>
            <a:noFill/>
          </p:spPr>
          <p:txBody>
            <a:bodyPr wrap="none" rtlCol="0">
              <a:spAutoFit/>
            </a:bodyPr>
            <a:lstStyle/>
            <a:p>
              <a:r>
                <a:rPr lang="en-US" sz="1400" dirty="0"/>
                <a:t>-</a:t>
              </a:r>
              <a:endParaRPr lang="ru-RU" sz="1400" dirty="0"/>
            </a:p>
          </p:txBody>
        </p:sp>
        <p:sp>
          <p:nvSpPr>
            <p:cNvPr id="79" name="Oval 120"/>
            <p:cNvSpPr/>
            <p:nvPr/>
          </p:nvSpPr>
          <p:spPr>
            <a:xfrm>
              <a:off x="1965958" y="1857364"/>
              <a:ext cx="285752" cy="285752"/>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Oval 122"/>
            <p:cNvSpPr/>
            <p:nvPr/>
          </p:nvSpPr>
          <p:spPr>
            <a:xfrm>
              <a:off x="1894520" y="2500306"/>
              <a:ext cx="285752" cy="285752"/>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p:cNvSpPr txBox="1"/>
            <p:nvPr/>
          </p:nvSpPr>
          <p:spPr>
            <a:xfrm>
              <a:off x="2180273" y="1395699"/>
              <a:ext cx="312664" cy="504476"/>
            </a:xfrm>
            <a:prstGeom prst="rect">
              <a:avLst/>
            </a:prstGeom>
            <a:noFill/>
          </p:spPr>
          <p:txBody>
            <a:bodyPr wrap="none" rtlCol="0">
              <a:spAutoFit/>
            </a:bodyPr>
            <a:lstStyle/>
            <a:p>
              <a:r>
                <a:rPr lang="en-US" sz="1400" dirty="0" smtClean="0"/>
                <a:t>t</a:t>
              </a:r>
              <a:endParaRPr lang="ru-RU" dirty="0"/>
            </a:p>
          </p:txBody>
        </p:sp>
        <p:sp>
          <p:nvSpPr>
            <p:cNvPr id="82" name="TextBox 81"/>
            <p:cNvSpPr txBox="1"/>
            <p:nvPr/>
          </p:nvSpPr>
          <p:spPr>
            <a:xfrm>
              <a:off x="1982084" y="2967334"/>
              <a:ext cx="312664" cy="504476"/>
            </a:xfrm>
            <a:prstGeom prst="rect">
              <a:avLst/>
            </a:prstGeom>
            <a:noFill/>
          </p:spPr>
          <p:txBody>
            <a:bodyPr wrap="none" rtlCol="0">
              <a:spAutoFit/>
            </a:bodyPr>
            <a:lstStyle/>
            <a:p>
              <a:r>
                <a:rPr lang="en-US" sz="1400" dirty="0" smtClean="0"/>
                <a:t>t</a:t>
              </a:r>
              <a:endParaRPr lang="ru-RU" dirty="0"/>
            </a:p>
          </p:txBody>
        </p:sp>
        <p:sp>
          <p:nvSpPr>
            <p:cNvPr id="83" name="TextBox 82"/>
            <p:cNvSpPr txBox="1"/>
            <p:nvPr/>
          </p:nvSpPr>
          <p:spPr>
            <a:xfrm>
              <a:off x="1965959" y="2753021"/>
              <a:ext cx="325495" cy="504476"/>
            </a:xfrm>
            <a:prstGeom prst="rect">
              <a:avLst/>
            </a:prstGeom>
            <a:noFill/>
          </p:spPr>
          <p:txBody>
            <a:bodyPr wrap="none" rtlCol="0">
              <a:spAutoFit/>
            </a:bodyPr>
            <a:lstStyle/>
            <a:p>
              <a:r>
                <a:rPr lang="en-US" sz="1400" dirty="0"/>
                <a:t>-</a:t>
              </a:r>
              <a:endParaRPr lang="ru-RU" sz="1400" dirty="0"/>
            </a:p>
          </p:txBody>
        </p:sp>
        <p:cxnSp>
          <p:nvCxnSpPr>
            <p:cNvPr id="84" name="Straight Connector 130"/>
            <p:cNvCxnSpPr/>
            <p:nvPr/>
          </p:nvCxnSpPr>
          <p:spPr>
            <a:xfrm rot="5400000">
              <a:off x="2466024" y="1357298"/>
              <a:ext cx="428628" cy="142876"/>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132"/>
            <p:cNvCxnSpPr/>
            <p:nvPr/>
          </p:nvCxnSpPr>
          <p:spPr>
            <a:xfrm rot="5400000">
              <a:off x="2599376" y="1357298"/>
              <a:ext cx="366714" cy="347666"/>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134"/>
            <p:cNvCxnSpPr/>
            <p:nvPr/>
          </p:nvCxnSpPr>
          <p:spPr>
            <a:xfrm rot="10800000" flipV="1">
              <a:off x="2608902" y="1714488"/>
              <a:ext cx="500065" cy="952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136"/>
            <p:cNvCxnSpPr/>
            <p:nvPr/>
          </p:nvCxnSpPr>
          <p:spPr>
            <a:xfrm rot="10800000" flipV="1">
              <a:off x="2608901" y="1562088"/>
              <a:ext cx="561980" cy="15240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138"/>
            <p:cNvCxnSpPr/>
            <p:nvPr/>
          </p:nvCxnSpPr>
          <p:spPr>
            <a:xfrm rot="10800000" flipV="1">
              <a:off x="2689862" y="1428737"/>
              <a:ext cx="419104" cy="21431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139"/>
            <p:cNvCxnSpPr/>
            <p:nvPr/>
          </p:nvCxnSpPr>
          <p:spPr>
            <a:xfrm rot="5400000">
              <a:off x="2496982" y="1254904"/>
              <a:ext cx="509591" cy="285751"/>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141"/>
            <p:cNvCxnSpPr/>
            <p:nvPr/>
          </p:nvCxnSpPr>
          <p:spPr>
            <a:xfrm rot="16200000" flipH="1">
              <a:off x="2215991" y="3250405"/>
              <a:ext cx="428628" cy="71438"/>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143"/>
            <p:cNvCxnSpPr/>
            <p:nvPr/>
          </p:nvCxnSpPr>
          <p:spPr>
            <a:xfrm flipV="1">
              <a:off x="2394586" y="3000372"/>
              <a:ext cx="490542" cy="8096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2" name="Straight Connector 145"/>
            <p:cNvCxnSpPr/>
            <p:nvPr/>
          </p:nvCxnSpPr>
          <p:spPr>
            <a:xfrm>
              <a:off x="2475548" y="3071810"/>
              <a:ext cx="419104" cy="6191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159"/>
            <p:cNvCxnSpPr/>
            <p:nvPr/>
          </p:nvCxnSpPr>
          <p:spPr>
            <a:xfrm rot="16200000" flipH="1">
              <a:off x="2323149" y="3143248"/>
              <a:ext cx="357189" cy="214314"/>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160"/>
            <p:cNvCxnSpPr/>
            <p:nvPr/>
          </p:nvCxnSpPr>
          <p:spPr>
            <a:xfrm>
              <a:off x="2394586" y="3071811"/>
              <a:ext cx="428628" cy="285751"/>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775497" y="1815093"/>
              <a:ext cx="836618" cy="504476"/>
            </a:xfrm>
            <a:prstGeom prst="rect">
              <a:avLst/>
            </a:prstGeom>
            <a:noFill/>
          </p:spPr>
          <p:txBody>
            <a:bodyPr wrap="none" rtlCol="0">
              <a:spAutoFit/>
            </a:bodyPr>
            <a:lstStyle/>
            <a:p>
              <a:r>
                <a:rPr lang="el-GR" sz="1400" b="1" dirty="0" smtClean="0">
                  <a:latin typeface="+mj-lt"/>
                </a:rPr>
                <a:t>γ</a:t>
              </a:r>
              <a:r>
                <a:rPr lang="en-US" sz="1400" b="1" dirty="0" smtClean="0">
                  <a:latin typeface="+mj-lt"/>
                </a:rPr>
                <a:t>*, </a:t>
              </a:r>
              <a:r>
                <a:rPr lang="en-US" sz="1400" b="1" dirty="0" smtClean="0"/>
                <a:t>Z*</a:t>
              </a:r>
              <a:endParaRPr lang="ru-RU" sz="1400" b="1" dirty="0"/>
            </a:p>
          </p:txBody>
        </p:sp>
        <p:graphicFrame>
          <p:nvGraphicFramePr>
            <p:cNvPr id="96" name="Object 162"/>
            <p:cNvGraphicFramePr>
              <a:graphicFrameLocks noChangeAspect="1"/>
            </p:cNvGraphicFramePr>
            <p:nvPr/>
          </p:nvGraphicFramePr>
          <p:xfrm>
            <a:off x="3071802" y="1000108"/>
            <a:ext cx="361952" cy="576867"/>
          </p:xfrm>
          <a:graphic>
            <a:graphicData uri="http://schemas.openxmlformats.org/presentationml/2006/ole">
              <p:oleObj spid="_x0000_s1032" name="Equation" r:id="rId10" imgW="152280" imgH="228600" progId="Equation.3">
                <p:embed/>
              </p:oleObj>
            </a:graphicData>
          </a:graphic>
        </p:graphicFrame>
        <p:graphicFrame>
          <p:nvGraphicFramePr>
            <p:cNvPr id="97" name="Object 64"/>
            <p:cNvGraphicFramePr>
              <a:graphicFrameLocks noChangeAspect="1"/>
            </p:cNvGraphicFramePr>
            <p:nvPr/>
          </p:nvGraphicFramePr>
          <p:xfrm>
            <a:off x="2852728" y="3138490"/>
            <a:ext cx="361950" cy="576262"/>
          </p:xfrm>
          <a:graphic>
            <a:graphicData uri="http://schemas.openxmlformats.org/presentationml/2006/ole">
              <p:oleObj spid="_x0000_s1033" name="Equation" r:id="rId11" imgW="152280" imgH="228600" progId="Equation.3">
                <p:embed/>
              </p:oleObj>
            </a:graphicData>
          </a:graphic>
        </p:graphicFrame>
        <p:graphicFrame>
          <p:nvGraphicFramePr>
            <p:cNvPr id="98" name="Object 66"/>
            <p:cNvGraphicFramePr>
              <a:graphicFrameLocks noChangeAspect="1"/>
            </p:cNvGraphicFramePr>
            <p:nvPr/>
          </p:nvGraphicFramePr>
          <p:xfrm>
            <a:off x="2786050" y="2143116"/>
            <a:ext cx="500066" cy="497627"/>
          </p:xfrm>
          <a:graphic>
            <a:graphicData uri="http://schemas.openxmlformats.org/presentationml/2006/ole">
              <p:oleObj spid="_x0000_s1034" name="Equation" r:id="rId12" imgW="241200" imgH="241200" progId="Equation.3">
                <p:embed/>
              </p:oleObj>
            </a:graphicData>
          </a:graphic>
        </p:graphicFrame>
        <p:sp>
          <p:nvSpPr>
            <p:cNvPr id="99" name="Right Brace 182"/>
            <p:cNvSpPr/>
            <p:nvPr/>
          </p:nvSpPr>
          <p:spPr>
            <a:xfrm>
              <a:off x="2571736" y="1928802"/>
              <a:ext cx="214314" cy="928694"/>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pSp>
      <p:sp>
        <p:nvSpPr>
          <p:cNvPr id="100" name="TextBox 99"/>
          <p:cNvSpPr txBox="1"/>
          <p:nvPr/>
        </p:nvSpPr>
        <p:spPr>
          <a:xfrm>
            <a:off x="35496" y="2204864"/>
            <a:ext cx="4286280" cy="2308324"/>
          </a:xfrm>
          <a:prstGeom prst="rect">
            <a:avLst/>
          </a:prstGeom>
          <a:noFill/>
        </p:spPr>
        <p:txBody>
          <a:bodyPr wrap="square" rtlCol="0">
            <a:spAutoFit/>
          </a:bodyPr>
          <a:lstStyle/>
          <a:p>
            <a:r>
              <a:rPr lang="en-US" sz="1800" u="sng" dirty="0" smtClean="0">
                <a:solidFill>
                  <a:srgbClr val="0000FF"/>
                </a:solidFill>
                <a:latin typeface="Times New Roman" pitchFamily="18" charset="0"/>
                <a:cs typeface="Times New Roman" pitchFamily="18" charset="0"/>
              </a:rPr>
              <a:t>Advantages:</a:t>
            </a:r>
          </a:p>
          <a:p>
            <a:pPr>
              <a:buFontTx/>
              <a:buChar char="-"/>
            </a:pPr>
            <a:r>
              <a:rPr lang="en-US" sz="1800" dirty="0" smtClean="0">
                <a:solidFill>
                  <a:srgbClr val="0000FF"/>
                </a:solidFill>
                <a:latin typeface="Times New Roman" pitchFamily="18" charset="0"/>
                <a:cs typeface="Times New Roman" pitchFamily="18" charset="0"/>
              </a:rPr>
              <a:t> t-anti-t is a singlet state</a:t>
            </a:r>
          </a:p>
          <a:p>
            <a:pPr>
              <a:buFontTx/>
              <a:buChar char="-"/>
            </a:pPr>
            <a:r>
              <a:rPr lang="en-US" sz="1800" dirty="0" smtClean="0">
                <a:solidFill>
                  <a:srgbClr val="0000FF"/>
                </a:solidFill>
                <a:latin typeface="Times New Roman" pitchFamily="18" charset="0"/>
                <a:cs typeface="Times New Roman" pitchFamily="18" charset="0"/>
              </a:rPr>
              <a:t> t is heavy and have small life-time</a:t>
            </a:r>
            <a:endParaRPr lang="en-US" sz="1800" u="sng" dirty="0" smtClean="0">
              <a:solidFill>
                <a:srgbClr val="0000FF"/>
              </a:solidFill>
              <a:latin typeface="Times New Roman" pitchFamily="18" charset="0"/>
              <a:cs typeface="Times New Roman" pitchFamily="18" charset="0"/>
            </a:endParaRPr>
          </a:p>
          <a:p>
            <a:r>
              <a:rPr lang="en-US" sz="1800" u="sng" dirty="0" smtClean="0">
                <a:solidFill>
                  <a:srgbClr val="0000FF"/>
                </a:solidFill>
                <a:latin typeface="Times New Roman" pitchFamily="18" charset="0"/>
                <a:cs typeface="Times New Roman" pitchFamily="18" charset="0"/>
              </a:rPr>
              <a:t>Assumption</a:t>
            </a:r>
            <a:r>
              <a:rPr lang="en-US" sz="1800" dirty="0" smtClean="0">
                <a:solidFill>
                  <a:srgbClr val="0000FF"/>
                </a:solidFill>
                <a:latin typeface="Times New Roman" pitchFamily="18" charset="0"/>
                <a:cs typeface="Times New Roman" pitchFamily="18" charset="0"/>
              </a:rPr>
              <a:t>: independent fragmentation </a:t>
            </a:r>
            <a:endParaRPr lang="ru-RU" sz="1800" dirty="0" smtClean="0">
              <a:solidFill>
                <a:srgbClr val="0000FF"/>
              </a:solidFill>
              <a:latin typeface="Times New Roman" pitchFamily="18" charset="0"/>
              <a:cs typeface="Times New Roman" pitchFamily="18" charset="0"/>
            </a:endParaRPr>
          </a:p>
          <a:p>
            <a:r>
              <a:rPr lang="en-US" sz="1800" dirty="0" smtClean="0">
                <a:solidFill>
                  <a:srgbClr val="0000FF"/>
                </a:solidFill>
                <a:latin typeface="Times New Roman" pitchFamily="18" charset="0"/>
                <a:cs typeface="Times New Roman" pitchFamily="18" charset="0"/>
              </a:rPr>
              <a:t>of </a:t>
            </a:r>
            <a:r>
              <a:rPr lang="ru-RU" sz="1800" dirty="0" smtClean="0">
                <a:solidFill>
                  <a:srgbClr val="0000FF"/>
                </a:solidFill>
                <a:latin typeface="Times New Roman" pitchFamily="18" charset="0"/>
                <a:cs typeface="Times New Roman" pitchFamily="18" charset="0"/>
              </a:rPr>
              <a:t> </a:t>
            </a:r>
            <a:r>
              <a:rPr lang="en-US" sz="1800" dirty="0" smtClean="0">
                <a:solidFill>
                  <a:srgbClr val="0000FF"/>
                </a:solidFill>
                <a:latin typeface="Times New Roman" pitchFamily="18" charset="0"/>
                <a:cs typeface="Times New Roman" pitchFamily="18" charset="0"/>
              </a:rPr>
              <a:t>on-shell t and anti-t:     </a:t>
            </a:r>
          </a:p>
          <a:p>
            <a:r>
              <a:rPr lang="en-US" sz="1800" dirty="0" smtClean="0">
                <a:solidFill>
                  <a:srgbClr val="000066"/>
                </a:solidFill>
                <a:latin typeface="Times New Roman" pitchFamily="18" charset="0"/>
                <a:cs typeface="Times New Roman" pitchFamily="18" charset="0"/>
              </a:rPr>
              <a:t>analogous to </a:t>
            </a:r>
            <a:r>
              <a:rPr lang="en-US" sz="1800" dirty="0" err="1" smtClean="0">
                <a:solidFill>
                  <a:srgbClr val="000066"/>
                </a:solidFill>
                <a:latin typeface="Times New Roman" pitchFamily="18" charset="0"/>
                <a:cs typeface="Times New Roman" pitchFamily="18" charset="0"/>
              </a:rPr>
              <a:t>e+e</a:t>
            </a:r>
            <a:r>
              <a:rPr lang="en-US" sz="1800" dirty="0" smtClean="0">
                <a:solidFill>
                  <a:srgbClr val="000066"/>
                </a:solidFill>
                <a:latin typeface="Times New Roman" pitchFamily="18" charset="0"/>
                <a:cs typeface="Times New Roman" pitchFamily="18" charset="0"/>
              </a:rPr>
              <a:t>- =&gt;W+W- , </a:t>
            </a:r>
            <a:r>
              <a:rPr lang="en-US" sz="1800" u="sng" dirty="0" smtClean="0">
                <a:solidFill>
                  <a:srgbClr val="000066"/>
                </a:solidFill>
                <a:latin typeface="Times New Roman" pitchFamily="18" charset="0"/>
                <a:cs typeface="Times New Roman" pitchFamily="18" charset="0"/>
              </a:rPr>
              <a:t>experimentally confirmed</a:t>
            </a:r>
          </a:p>
          <a:p>
            <a:endParaRPr lang="en-US" sz="1800" u="sng" dirty="0" smtClean="0">
              <a:solidFill>
                <a:srgbClr val="0000FF"/>
              </a:solidFill>
              <a:latin typeface="Times New Roman" pitchFamily="18" charset="0"/>
              <a:cs typeface="Times New Roman" pitchFamily="18" charset="0"/>
            </a:endParaRPr>
          </a:p>
        </p:txBody>
      </p:sp>
      <p:sp>
        <p:nvSpPr>
          <p:cNvPr id="101" name="TextBox 100"/>
          <p:cNvSpPr txBox="1"/>
          <p:nvPr/>
        </p:nvSpPr>
        <p:spPr>
          <a:xfrm>
            <a:off x="4355976" y="4859868"/>
            <a:ext cx="2736304" cy="369332"/>
          </a:xfrm>
          <a:prstGeom prst="rect">
            <a:avLst/>
          </a:prstGeom>
          <a:noFill/>
        </p:spPr>
        <p:txBody>
          <a:bodyPr wrap="square" rtlCol="0">
            <a:spAutoFit/>
          </a:bodyPr>
          <a:lstStyle/>
          <a:p>
            <a:r>
              <a:rPr lang="en-US" sz="1800" dirty="0" smtClean="0">
                <a:solidFill>
                  <a:srgbClr val="FF0000"/>
                </a:solidFill>
                <a:latin typeface="Times New Roman" pitchFamily="18" charset="0"/>
                <a:cs typeface="Times New Roman" pitchFamily="18" charset="0"/>
              </a:rPr>
              <a:t>QCD CALC. </a:t>
            </a:r>
            <a:endParaRPr lang="ru-RU" sz="1800" dirty="0">
              <a:solidFill>
                <a:srgbClr val="FF0000"/>
              </a:solidFill>
              <a:latin typeface="Times New Roman" pitchFamily="18" charset="0"/>
              <a:cs typeface="Times New Roman" pitchFamily="18" charset="0"/>
            </a:endParaRPr>
          </a:p>
        </p:txBody>
      </p:sp>
      <p:sp>
        <p:nvSpPr>
          <p:cNvPr id="102" name="TextBox 101"/>
          <p:cNvSpPr txBox="1"/>
          <p:nvPr/>
        </p:nvSpPr>
        <p:spPr>
          <a:xfrm>
            <a:off x="3707904" y="5376118"/>
            <a:ext cx="1584176" cy="1077218"/>
          </a:xfrm>
          <a:prstGeom prst="rect">
            <a:avLst/>
          </a:prstGeom>
          <a:noFill/>
        </p:spPr>
        <p:txBody>
          <a:bodyPr wrap="square" rtlCol="0">
            <a:spAutoFit/>
          </a:bodyPr>
          <a:lstStyle/>
          <a:p>
            <a:r>
              <a:rPr lang="en-US" sz="1600" dirty="0" err="1" smtClean="0">
                <a:solidFill>
                  <a:srgbClr val="ED01E2"/>
                </a:solidFill>
                <a:latin typeface="Times New Roman" pitchFamily="18" charset="0"/>
                <a:cs typeface="Times New Roman" pitchFamily="18" charset="0"/>
              </a:rPr>
              <a:t>Phenom</a:t>
            </a:r>
            <a:r>
              <a:rPr lang="en-US" sz="1600" dirty="0" smtClean="0">
                <a:solidFill>
                  <a:srgbClr val="ED01E2"/>
                </a:solidFill>
                <a:latin typeface="Times New Roman" pitchFamily="18" charset="0"/>
                <a:cs typeface="Times New Roman" pitchFamily="18" charset="0"/>
              </a:rPr>
              <a:t>. </a:t>
            </a:r>
            <a:endParaRPr lang="ru-RU" sz="1600" dirty="0" smtClean="0">
              <a:solidFill>
                <a:srgbClr val="ED01E2"/>
              </a:solidFill>
              <a:latin typeface="Times New Roman" pitchFamily="18" charset="0"/>
              <a:cs typeface="Times New Roman" pitchFamily="18" charset="0"/>
            </a:endParaRPr>
          </a:p>
          <a:p>
            <a:r>
              <a:rPr lang="en-US" sz="1600" dirty="0" err="1" smtClean="0">
                <a:solidFill>
                  <a:srgbClr val="ED01E2"/>
                </a:solidFill>
                <a:latin typeface="Times New Roman" pitchFamily="18" charset="0"/>
                <a:cs typeface="Times New Roman" pitchFamily="18" charset="0"/>
              </a:rPr>
              <a:t>parametrization</a:t>
            </a:r>
            <a:endParaRPr lang="en-US" sz="1600" dirty="0" smtClean="0">
              <a:solidFill>
                <a:srgbClr val="ED01E2"/>
              </a:solidFill>
              <a:latin typeface="Times New Roman" pitchFamily="18" charset="0"/>
              <a:cs typeface="Times New Roman" pitchFamily="18" charset="0"/>
            </a:endParaRPr>
          </a:p>
          <a:p>
            <a:r>
              <a:rPr lang="en-US" sz="1600" dirty="0" smtClean="0">
                <a:solidFill>
                  <a:srgbClr val="ED01E2"/>
                </a:solidFill>
                <a:latin typeface="Times New Roman" pitchFamily="18" charset="0"/>
                <a:cs typeface="Times New Roman" pitchFamily="18" charset="0"/>
              </a:rPr>
              <a:t>normalized</a:t>
            </a:r>
            <a:endParaRPr lang="ru-RU" sz="1600" dirty="0" smtClean="0">
              <a:solidFill>
                <a:srgbClr val="ED01E2"/>
              </a:solidFill>
              <a:latin typeface="Times New Roman" pitchFamily="18" charset="0"/>
              <a:cs typeface="Times New Roman" pitchFamily="18" charset="0"/>
            </a:endParaRPr>
          </a:p>
          <a:p>
            <a:r>
              <a:rPr lang="en-US" sz="1600" dirty="0" smtClean="0">
                <a:solidFill>
                  <a:srgbClr val="ED01E2"/>
                </a:solidFill>
                <a:latin typeface="Times New Roman" pitchFamily="18" charset="0"/>
                <a:cs typeface="Times New Roman" pitchFamily="18" charset="0"/>
              </a:rPr>
              <a:t> </a:t>
            </a:r>
            <a:r>
              <a:rPr lang="en-US" sz="1600" dirty="0" smtClean="0">
                <a:solidFill>
                  <a:srgbClr val="ED01E2"/>
                </a:solidFill>
                <a:latin typeface="Times New Roman" pitchFamily="18" charset="0"/>
                <a:cs typeface="Times New Roman" pitchFamily="18" charset="0"/>
              </a:rPr>
              <a:t>to real data</a:t>
            </a:r>
            <a:endParaRPr lang="ru-RU" sz="1600" dirty="0">
              <a:solidFill>
                <a:srgbClr val="ED01E2"/>
              </a:solidFill>
              <a:latin typeface="Times New Roman" pitchFamily="18" charset="0"/>
              <a:cs typeface="Times New Roman" pitchFamily="18" charset="0"/>
            </a:endParaRPr>
          </a:p>
        </p:txBody>
      </p:sp>
      <p:sp>
        <p:nvSpPr>
          <p:cNvPr id="103" name="Прямоугольник 95"/>
          <p:cNvSpPr/>
          <p:nvPr/>
        </p:nvSpPr>
        <p:spPr>
          <a:xfrm>
            <a:off x="3059832" y="4855616"/>
            <a:ext cx="864096" cy="3735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4" name="Прямая со стрелкой 97"/>
          <p:cNvCxnSpPr>
            <a:endCxn id="101" idx="1"/>
          </p:cNvCxnSpPr>
          <p:nvPr/>
        </p:nvCxnSpPr>
        <p:spPr>
          <a:xfrm>
            <a:off x="3921648" y="5013176"/>
            <a:ext cx="434328" cy="31358"/>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5" name="Прямоугольник 98"/>
          <p:cNvSpPr/>
          <p:nvPr/>
        </p:nvSpPr>
        <p:spPr>
          <a:xfrm>
            <a:off x="2479778" y="4855616"/>
            <a:ext cx="580054" cy="360040"/>
          </a:xfrm>
          <a:prstGeom prst="rect">
            <a:avLst/>
          </a:prstGeom>
          <a:noFill/>
          <a:ln>
            <a:solidFill>
              <a:srgbClr val="ED0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6" name="Прямая со стрелкой 99"/>
          <p:cNvCxnSpPr>
            <a:stCxn id="105" idx="2"/>
          </p:cNvCxnSpPr>
          <p:nvPr/>
        </p:nvCxnSpPr>
        <p:spPr>
          <a:xfrm>
            <a:off x="2769805" y="5215656"/>
            <a:ext cx="866091" cy="445592"/>
          </a:xfrm>
          <a:prstGeom prst="straightConnector1">
            <a:avLst/>
          </a:prstGeom>
          <a:ln w="22225">
            <a:solidFill>
              <a:srgbClr val="ED01E2"/>
            </a:solidFill>
            <a:tailEnd type="arrow"/>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6012160" y="4653136"/>
            <a:ext cx="3096344" cy="1200329"/>
          </a:xfrm>
          <a:prstGeom prst="rect">
            <a:avLst/>
          </a:prstGeom>
          <a:noFill/>
        </p:spPr>
        <p:txBody>
          <a:bodyPr wrap="square" rtlCol="0">
            <a:spAutoFit/>
          </a:bodyPr>
          <a:lstStyle/>
          <a:p>
            <a:r>
              <a:rPr lang="en-US" sz="1800" dirty="0" smtClean="0">
                <a:solidFill>
                  <a:srgbClr val="FF0000"/>
                </a:solidFill>
                <a:latin typeface="Times New Roman" pitchFamily="18" charset="0"/>
                <a:cs typeface="Times New Roman" pitchFamily="18" charset="0"/>
              </a:rPr>
              <a:t>Test of QCD independent on</a:t>
            </a:r>
          </a:p>
          <a:p>
            <a:r>
              <a:rPr lang="en-US" sz="1800" dirty="0" smtClean="0">
                <a:solidFill>
                  <a:srgbClr val="FF0000"/>
                </a:solidFill>
                <a:latin typeface="Times New Roman" pitchFamily="18" charset="0"/>
                <a:cs typeface="Times New Roman" pitchFamily="18" charset="0"/>
              </a:rPr>
              <a:t>fragmentation models! </a:t>
            </a:r>
          </a:p>
          <a:p>
            <a:r>
              <a:rPr lang="en-US" sz="1800" b="1" dirty="0" smtClean="0">
                <a:solidFill>
                  <a:srgbClr val="FF0000"/>
                </a:solidFill>
                <a:latin typeface="Times New Roman" pitchFamily="18" charset="0"/>
                <a:cs typeface="Times New Roman" pitchFamily="18" charset="0"/>
              </a:rPr>
              <a:t>Main results do not depend</a:t>
            </a:r>
          </a:p>
          <a:p>
            <a:r>
              <a:rPr lang="en-US" sz="1800" b="1" dirty="0" smtClean="0">
                <a:solidFill>
                  <a:srgbClr val="FF0000"/>
                </a:solidFill>
                <a:latin typeface="Times New Roman" pitchFamily="18" charset="0"/>
                <a:cs typeface="Times New Roman" pitchFamily="18" charset="0"/>
              </a:rPr>
              <a:t>on the exact form of </a:t>
            </a:r>
            <a:endParaRPr lang="ru-RU" sz="1800" b="1" dirty="0">
              <a:solidFill>
                <a:srgbClr val="FF0000"/>
              </a:solidFill>
              <a:latin typeface="Times New Roman" pitchFamily="18" charset="0"/>
              <a:cs typeface="Times New Roman" pitchFamily="18" charset="0"/>
            </a:endParaRPr>
          </a:p>
        </p:txBody>
      </p:sp>
      <p:cxnSp>
        <p:nvCxnSpPr>
          <p:cNvPr id="108" name="Прямая со стрелкой 107"/>
          <p:cNvCxnSpPr/>
          <p:nvPr/>
        </p:nvCxnSpPr>
        <p:spPr>
          <a:xfrm>
            <a:off x="2555776" y="1124744"/>
            <a:ext cx="3168352"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035" name="Object 11"/>
          <p:cNvGraphicFramePr>
            <a:graphicFrameLocks noChangeAspect="1"/>
          </p:cNvGraphicFramePr>
          <p:nvPr/>
        </p:nvGraphicFramePr>
        <p:xfrm>
          <a:off x="107504" y="4198541"/>
          <a:ext cx="1893887" cy="382587"/>
        </p:xfrm>
        <a:graphic>
          <a:graphicData uri="http://schemas.openxmlformats.org/presentationml/2006/ole">
            <p:oleObj spid="_x0000_s1035" name="Формула" r:id="rId13" imgW="1422360" imgH="253800" progId="Equation.3">
              <p:embed/>
            </p:oleObj>
          </a:graphicData>
        </a:graphic>
      </p:graphicFrame>
      <p:graphicFrame>
        <p:nvGraphicFramePr>
          <p:cNvPr id="1036" name="Object 12"/>
          <p:cNvGraphicFramePr>
            <a:graphicFrameLocks noChangeAspect="1"/>
          </p:cNvGraphicFramePr>
          <p:nvPr/>
        </p:nvGraphicFramePr>
        <p:xfrm>
          <a:off x="8100392" y="5494684"/>
          <a:ext cx="625475" cy="382588"/>
        </p:xfrm>
        <a:graphic>
          <a:graphicData uri="http://schemas.openxmlformats.org/presentationml/2006/ole">
            <p:oleObj spid="_x0000_s1036" name="Equation" r:id="rId14" imgW="469800" imgH="253800" progId="Equation.3">
              <p:embed/>
            </p:oleObj>
          </a:graphicData>
        </a:graphic>
      </p:graphicFrame>
      <p:cxnSp>
        <p:nvCxnSpPr>
          <p:cNvPr id="113" name="Прямая соединительная линия 112"/>
          <p:cNvCxnSpPr/>
          <p:nvPr/>
        </p:nvCxnSpPr>
        <p:spPr>
          <a:xfrm>
            <a:off x="3923928" y="2564904"/>
            <a:ext cx="4896544" cy="0"/>
          </a:xfrm>
          <a:prstGeom prst="line">
            <a:avLst/>
          </a:prstGeom>
          <a:ln>
            <a:solidFill>
              <a:srgbClr val="1205BF"/>
            </a:solidFill>
          </a:ln>
        </p:spPr>
        <p:style>
          <a:lnRef idx="1">
            <a:schemeClr val="accent1"/>
          </a:lnRef>
          <a:fillRef idx="0">
            <a:schemeClr val="accent1"/>
          </a:fillRef>
          <a:effectRef idx="0">
            <a:schemeClr val="accent1"/>
          </a:effectRef>
          <a:fontRef idx="minor">
            <a:schemeClr val="tx1"/>
          </a:fontRef>
        </p:style>
      </p:cxnSp>
      <p:cxnSp>
        <p:nvCxnSpPr>
          <p:cNvPr id="114" name="Прямая соединительная линия 113"/>
          <p:cNvCxnSpPr/>
          <p:nvPr/>
        </p:nvCxnSpPr>
        <p:spPr>
          <a:xfrm>
            <a:off x="3923928" y="3789040"/>
            <a:ext cx="4896544" cy="0"/>
          </a:xfrm>
          <a:prstGeom prst="line">
            <a:avLst/>
          </a:prstGeom>
          <a:ln>
            <a:solidFill>
              <a:srgbClr val="1205BF"/>
            </a:solidFill>
          </a:ln>
        </p:spPr>
        <p:style>
          <a:lnRef idx="1">
            <a:schemeClr val="accent1"/>
          </a:lnRef>
          <a:fillRef idx="0">
            <a:schemeClr val="accent1"/>
          </a:fillRef>
          <a:effectRef idx="0">
            <a:schemeClr val="accent1"/>
          </a:effectRef>
          <a:fontRef idx="minor">
            <a:schemeClr val="tx1"/>
          </a:fontRef>
        </p:style>
      </p:cxnSp>
      <p:cxnSp>
        <p:nvCxnSpPr>
          <p:cNvPr id="115" name="Прямая соединительная линия 114"/>
          <p:cNvCxnSpPr/>
          <p:nvPr/>
        </p:nvCxnSpPr>
        <p:spPr>
          <a:xfrm>
            <a:off x="3923928" y="4653136"/>
            <a:ext cx="4896544" cy="0"/>
          </a:xfrm>
          <a:prstGeom prst="line">
            <a:avLst/>
          </a:prstGeom>
          <a:ln>
            <a:solidFill>
              <a:srgbClr val="1205BF"/>
            </a:solidFill>
          </a:ln>
        </p:spPr>
        <p:style>
          <a:lnRef idx="1">
            <a:schemeClr val="accent1"/>
          </a:lnRef>
          <a:fillRef idx="0">
            <a:schemeClr val="accent1"/>
          </a:fillRef>
          <a:effectRef idx="0">
            <a:schemeClr val="accent1"/>
          </a:effectRef>
          <a:fontRef idx="minor">
            <a:schemeClr val="tx1"/>
          </a:fontRef>
        </p:style>
      </p:cxnSp>
      <p:graphicFrame>
        <p:nvGraphicFramePr>
          <p:cNvPr id="1037" name="Object 13"/>
          <p:cNvGraphicFramePr>
            <a:graphicFrameLocks noChangeAspect="1"/>
          </p:cNvGraphicFramePr>
          <p:nvPr/>
        </p:nvGraphicFramePr>
        <p:xfrm>
          <a:off x="519113" y="884238"/>
          <a:ext cx="1284287" cy="298450"/>
        </p:xfrm>
        <a:graphic>
          <a:graphicData uri="http://schemas.openxmlformats.org/presentationml/2006/ole">
            <p:oleObj spid="_x0000_s1037" name="Формула" r:id="rId15" imgW="1028520" imgH="241200" progId="Equation.3">
              <p:embed/>
            </p:oleObj>
          </a:graphicData>
        </a:graphic>
      </p:graphicFrame>
      <p:graphicFrame>
        <p:nvGraphicFramePr>
          <p:cNvPr id="1038" name="Object 14"/>
          <p:cNvGraphicFramePr>
            <a:graphicFrameLocks noChangeAspect="1"/>
          </p:cNvGraphicFramePr>
          <p:nvPr/>
        </p:nvGraphicFramePr>
        <p:xfrm>
          <a:off x="107504" y="5933082"/>
          <a:ext cx="2312987" cy="376238"/>
        </p:xfrm>
        <a:graphic>
          <a:graphicData uri="http://schemas.openxmlformats.org/presentationml/2006/ole">
            <p:oleObj spid="_x0000_s1038" name="Формула" r:id="rId16" imgW="1650960" imgH="253800" progId="Equation.3">
              <p:embed/>
            </p:oleObj>
          </a:graphicData>
        </a:graphic>
      </p:graphicFrame>
      <p:sp>
        <p:nvSpPr>
          <p:cNvPr id="119" name="TextBox 118"/>
          <p:cNvSpPr txBox="1"/>
          <p:nvPr/>
        </p:nvSpPr>
        <p:spPr>
          <a:xfrm>
            <a:off x="35496" y="6186790"/>
            <a:ext cx="2425664"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local </a:t>
            </a:r>
            <a:r>
              <a:rPr lang="en-US" sz="1600" dirty="0" err="1" smtClean="0">
                <a:latin typeface="Times New Roman" pitchFamily="18" charset="0"/>
                <a:cs typeface="Times New Roman" pitchFamily="18" charset="0"/>
              </a:rPr>
              <a:t>parton-hadron</a:t>
            </a:r>
            <a:r>
              <a:rPr lang="en-US" sz="1600" dirty="0" smtClean="0">
                <a:latin typeface="Times New Roman" pitchFamily="18" charset="0"/>
                <a:cs typeface="Times New Roman" pitchFamily="18" charset="0"/>
              </a:rPr>
              <a:t> duality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Basic model</a:t>
            </a:r>
            <a:endParaRPr lang="ru-RU" sz="3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grpSp>
        <p:nvGrpSpPr>
          <p:cNvPr id="225" name="Группа 224"/>
          <p:cNvGrpSpPr/>
          <p:nvPr/>
        </p:nvGrpSpPr>
        <p:grpSpPr>
          <a:xfrm>
            <a:off x="35496" y="1124744"/>
            <a:ext cx="2736304" cy="1656184"/>
            <a:chOff x="210003" y="908720"/>
            <a:chExt cx="2849829" cy="1656184"/>
          </a:xfrm>
        </p:grpSpPr>
        <p:graphicFrame>
          <p:nvGraphicFramePr>
            <p:cNvPr id="2050" name="Object 2"/>
            <p:cNvGraphicFramePr>
              <a:graphicFrameLocks noChangeAspect="1"/>
            </p:cNvGraphicFramePr>
            <p:nvPr/>
          </p:nvGraphicFramePr>
          <p:xfrm>
            <a:off x="1889851" y="1772816"/>
            <a:ext cx="1169981" cy="288032"/>
          </p:xfrm>
          <a:graphic>
            <a:graphicData uri="http://schemas.openxmlformats.org/presentationml/2006/ole">
              <p:oleObj spid="_x0000_s2050" name="Формула" r:id="rId5" imgW="1066680" imgH="228600" progId="Equation.3">
                <p:embed/>
              </p:oleObj>
            </a:graphicData>
          </a:graphic>
        </p:graphicFrame>
        <p:cxnSp>
          <p:nvCxnSpPr>
            <p:cNvPr id="15" name="Прямая соединительная линия 14"/>
            <p:cNvCxnSpPr/>
            <p:nvPr/>
          </p:nvCxnSpPr>
          <p:spPr>
            <a:xfrm flipV="1">
              <a:off x="786067" y="1124744"/>
              <a:ext cx="899592" cy="36004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938467" y="1196752"/>
              <a:ext cx="819200" cy="29641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V="1">
              <a:off x="965579" y="1268760"/>
              <a:ext cx="864096" cy="28803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318507" y="2276872"/>
              <a:ext cx="539568"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318523" y="1556792"/>
              <a:ext cx="539552"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217189" y="1249015"/>
              <a:ext cx="284052"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p</a:t>
              </a:r>
              <a:endParaRPr lang="ru-RU" sz="1400" b="1" dirty="0">
                <a:latin typeface="Times New Roman" pitchFamily="18" charset="0"/>
                <a:cs typeface="Times New Roman" pitchFamily="18" charset="0"/>
              </a:endParaRPr>
            </a:p>
          </p:txBody>
        </p:sp>
        <p:sp>
          <p:nvSpPr>
            <p:cNvPr id="97" name="Прямоугольник 96"/>
            <p:cNvSpPr/>
            <p:nvPr/>
          </p:nvSpPr>
          <p:spPr>
            <a:xfrm>
              <a:off x="210003" y="1988840"/>
              <a:ext cx="284052" cy="307777"/>
            </a:xfrm>
            <a:prstGeom prst="rect">
              <a:avLst/>
            </a:prstGeom>
          </p:spPr>
          <p:txBody>
            <a:bodyPr wrap="none">
              <a:spAutoFit/>
            </a:bodyPr>
            <a:lstStyle/>
            <a:p>
              <a:pPr lvl="0"/>
              <a:r>
                <a:rPr lang="en-US" sz="1400" b="1" dirty="0" smtClean="0">
                  <a:solidFill>
                    <a:prstClr val="black"/>
                  </a:solidFill>
                  <a:latin typeface="Times New Roman" pitchFamily="18" charset="0"/>
                  <a:cs typeface="Times New Roman" pitchFamily="18" charset="0"/>
                </a:rPr>
                <a:t>p</a:t>
              </a:r>
              <a:endParaRPr lang="ru-RU" sz="1400" b="1" dirty="0">
                <a:solidFill>
                  <a:prstClr val="black"/>
                </a:solidFill>
                <a:latin typeface="Times New Roman" pitchFamily="18" charset="0"/>
                <a:cs typeface="Times New Roman" pitchFamily="18" charset="0"/>
              </a:endParaRPr>
            </a:p>
          </p:txBody>
        </p:sp>
        <p:sp>
          <p:nvSpPr>
            <p:cNvPr id="98" name="Right Arrow 187"/>
            <p:cNvSpPr/>
            <p:nvPr/>
          </p:nvSpPr>
          <p:spPr>
            <a:xfrm>
              <a:off x="1218115" y="1772816"/>
              <a:ext cx="648072" cy="246038"/>
            </a:xfrm>
            <a:prstGeom prst="rightArrow">
              <a:avLst/>
            </a:prstGeom>
            <a:solidFill>
              <a:srgbClr val="00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9" name="Прямая соединительная линия 98"/>
            <p:cNvCxnSpPr/>
            <p:nvPr/>
          </p:nvCxnSpPr>
          <p:spPr>
            <a:xfrm>
              <a:off x="974979" y="2276872"/>
              <a:ext cx="675184" cy="2160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00"/>
            <p:cNvCxnSpPr/>
            <p:nvPr/>
          </p:nvCxnSpPr>
          <p:spPr>
            <a:xfrm>
              <a:off x="858075" y="2348880"/>
              <a:ext cx="675184" cy="2160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p:nvPr/>
          </p:nvCxnSpPr>
          <p:spPr>
            <a:xfrm>
              <a:off x="930083" y="2204864"/>
              <a:ext cx="675184" cy="21602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Прямая соединительная линия 106"/>
            <p:cNvCxnSpPr/>
            <p:nvPr/>
          </p:nvCxnSpPr>
          <p:spPr>
            <a:xfrm>
              <a:off x="858075" y="1556792"/>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Прямая соединительная линия 109"/>
            <p:cNvCxnSpPr/>
            <p:nvPr/>
          </p:nvCxnSpPr>
          <p:spPr>
            <a:xfrm flipV="1">
              <a:off x="858075" y="2060848"/>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Овал 43"/>
            <p:cNvSpPr/>
            <p:nvPr/>
          </p:nvSpPr>
          <p:spPr>
            <a:xfrm>
              <a:off x="714059" y="1412776"/>
              <a:ext cx="288032"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Овал 104"/>
            <p:cNvSpPr/>
            <p:nvPr/>
          </p:nvSpPr>
          <p:spPr>
            <a:xfrm>
              <a:off x="714059" y="2132856"/>
              <a:ext cx="288032" cy="2880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6" name="Прямая соединительная линия 115"/>
            <p:cNvCxnSpPr/>
            <p:nvPr/>
          </p:nvCxnSpPr>
          <p:spPr>
            <a:xfrm flipV="1">
              <a:off x="1218115" y="1628800"/>
              <a:ext cx="720080" cy="144016"/>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18" name="Прямая соединительная линия 117"/>
            <p:cNvCxnSpPr>
              <a:stCxn id="115" idx="5"/>
            </p:cNvCxnSpPr>
            <p:nvPr/>
          </p:nvCxnSpPr>
          <p:spPr>
            <a:xfrm rot="16200000" flipH="1">
              <a:off x="1566830" y="1761491"/>
              <a:ext cx="63272" cy="679458"/>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21" name="Прямая соединительная линия 120"/>
            <p:cNvCxnSpPr>
              <a:stCxn id="115" idx="7"/>
            </p:cNvCxnSpPr>
            <p:nvPr/>
          </p:nvCxnSpPr>
          <p:spPr>
            <a:xfrm rot="5400000" flipH="1" flipV="1">
              <a:off x="1494822" y="1320707"/>
              <a:ext cx="207288" cy="679458"/>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23" name="Прямая соединительная линия 122"/>
            <p:cNvCxnSpPr>
              <a:stCxn id="115" idx="5"/>
            </p:cNvCxnSpPr>
            <p:nvPr/>
          </p:nvCxnSpPr>
          <p:spPr>
            <a:xfrm rot="16200000" flipH="1">
              <a:off x="1530826" y="1797495"/>
              <a:ext cx="135280" cy="679458"/>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
          <p:nvSpPr>
            <p:cNvPr id="115" name="Oval 224"/>
            <p:cNvSpPr/>
            <p:nvPr/>
          </p:nvSpPr>
          <p:spPr>
            <a:xfrm>
              <a:off x="1075809" y="1700808"/>
              <a:ext cx="214314" cy="432048"/>
            </a:xfrm>
            <a:prstGeom prst="ellipse">
              <a:avLst/>
            </a:prstGeom>
            <a:solidFill>
              <a:srgbClr val="FFC000"/>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cxnSp>
          <p:nvCxnSpPr>
            <p:cNvPr id="129" name="Прямая соединительная линия 128"/>
            <p:cNvCxnSpPr/>
            <p:nvPr/>
          </p:nvCxnSpPr>
          <p:spPr>
            <a:xfrm flipV="1">
              <a:off x="1550027" y="1268760"/>
              <a:ext cx="604192" cy="224408"/>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4" name="Прямая соединительная линия 133"/>
            <p:cNvCxnSpPr/>
            <p:nvPr/>
          </p:nvCxnSpPr>
          <p:spPr>
            <a:xfrm flipV="1">
              <a:off x="1578155" y="1332384"/>
              <a:ext cx="604192" cy="224408"/>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5" name="Прямая соединительная линия 134"/>
            <p:cNvCxnSpPr/>
            <p:nvPr/>
          </p:nvCxnSpPr>
          <p:spPr>
            <a:xfrm>
              <a:off x="1506147" y="2213248"/>
              <a:ext cx="504056" cy="135632"/>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7" name="Прямая соединительная линия 136"/>
            <p:cNvCxnSpPr/>
            <p:nvPr/>
          </p:nvCxnSpPr>
          <p:spPr>
            <a:xfrm>
              <a:off x="1506147" y="2276872"/>
              <a:ext cx="504056" cy="135632"/>
            </a:xfrm>
            <a:prstGeom prst="line">
              <a:avLst/>
            </a:prstGeom>
            <a:ln w="158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32" name="Oval 224"/>
            <p:cNvSpPr/>
            <p:nvPr/>
          </p:nvSpPr>
          <p:spPr>
            <a:xfrm rot="19004257">
              <a:off x="1494874" y="1323532"/>
              <a:ext cx="106370" cy="395077"/>
            </a:xfrm>
            <a:prstGeom prst="ellipse">
              <a:avLst/>
            </a:prstGeom>
            <a:solidFill>
              <a:srgbClr val="FFFF00"/>
            </a:solidFill>
            <a:ln w="127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sp>
          <p:nvSpPr>
            <p:cNvPr id="133" name="Oval 224"/>
            <p:cNvSpPr/>
            <p:nvPr/>
          </p:nvSpPr>
          <p:spPr>
            <a:xfrm rot="2220000">
              <a:off x="1435620" y="2053079"/>
              <a:ext cx="106370" cy="395077"/>
            </a:xfrm>
            <a:prstGeom prst="ellipse">
              <a:avLst/>
            </a:prstGeom>
            <a:solidFill>
              <a:srgbClr val="FFFF00"/>
            </a:solidFill>
            <a:ln w="127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graphicFrame>
          <p:nvGraphicFramePr>
            <p:cNvPr id="2051" name="Object 3"/>
            <p:cNvGraphicFramePr>
              <a:graphicFrameLocks noChangeAspect="1"/>
            </p:cNvGraphicFramePr>
            <p:nvPr/>
          </p:nvGraphicFramePr>
          <p:xfrm>
            <a:off x="1715637" y="908720"/>
            <a:ext cx="438582" cy="312167"/>
          </p:xfrm>
          <a:graphic>
            <a:graphicData uri="http://schemas.openxmlformats.org/presentationml/2006/ole">
              <p:oleObj spid="_x0000_s2051" name="Формула" r:id="rId6" imgW="368280" imgH="228600" progId="Equation.3">
                <p:embed/>
              </p:oleObj>
            </a:graphicData>
          </a:graphic>
        </p:graphicFrame>
        <p:graphicFrame>
          <p:nvGraphicFramePr>
            <p:cNvPr id="2052" name="Object 4"/>
            <p:cNvGraphicFramePr>
              <a:graphicFrameLocks noChangeAspect="1"/>
            </p:cNvGraphicFramePr>
            <p:nvPr/>
          </p:nvGraphicFramePr>
          <p:xfrm>
            <a:off x="1958329" y="1484784"/>
            <a:ext cx="309415" cy="288032"/>
          </p:xfrm>
          <a:graphic>
            <a:graphicData uri="http://schemas.openxmlformats.org/presentationml/2006/ole">
              <p:oleObj spid="_x0000_s2052" name="Формула" r:id="rId7" imgW="266400" imgH="215640" progId="Equation.3">
                <p:embed/>
              </p:oleObj>
            </a:graphicData>
          </a:graphic>
        </p:graphicFrame>
        <p:graphicFrame>
          <p:nvGraphicFramePr>
            <p:cNvPr id="2053" name="Object 5"/>
            <p:cNvGraphicFramePr>
              <a:graphicFrameLocks noChangeAspect="1"/>
            </p:cNvGraphicFramePr>
            <p:nvPr/>
          </p:nvGraphicFramePr>
          <p:xfrm>
            <a:off x="2154219" y="1124744"/>
            <a:ext cx="585549" cy="303386"/>
          </p:xfrm>
          <a:graphic>
            <a:graphicData uri="http://schemas.openxmlformats.org/presentationml/2006/ole">
              <p:oleObj spid="_x0000_s2053" name="Формула" r:id="rId8" imgW="507960" imgH="228600" progId="Equation.3">
                <p:embed/>
              </p:oleObj>
            </a:graphicData>
          </a:graphic>
        </p:graphicFrame>
      </p:grpSp>
      <p:graphicFrame>
        <p:nvGraphicFramePr>
          <p:cNvPr id="2057" name="Object 9"/>
          <p:cNvGraphicFramePr>
            <a:graphicFrameLocks noChangeAspect="1"/>
          </p:cNvGraphicFramePr>
          <p:nvPr/>
        </p:nvGraphicFramePr>
        <p:xfrm>
          <a:off x="1984920" y="2636838"/>
          <a:ext cx="4459288" cy="1512887"/>
        </p:xfrm>
        <a:graphic>
          <a:graphicData uri="http://schemas.openxmlformats.org/presentationml/2006/ole">
            <p:oleObj spid="_x0000_s2057" name="Формула" r:id="rId9" imgW="3377880" imgH="1168200" progId="Equation.3">
              <p:embed/>
            </p:oleObj>
          </a:graphicData>
        </a:graphic>
      </p:graphicFrame>
      <p:grpSp>
        <p:nvGrpSpPr>
          <p:cNvPr id="190" name="Группа 189"/>
          <p:cNvGrpSpPr/>
          <p:nvPr/>
        </p:nvGrpSpPr>
        <p:grpSpPr>
          <a:xfrm>
            <a:off x="2987824" y="836712"/>
            <a:ext cx="2736304" cy="1656184"/>
            <a:chOff x="3059832" y="980728"/>
            <a:chExt cx="2736304" cy="1656184"/>
          </a:xfrm>
        </p:grpSpPr>
        <p:grpSp>
          <p:nvGrpSpPr>
            <p:cNvPr id="187" name="Группа 186"/>
            <p:cNvGrpSpPr/>
            <p:nvPr/>
          </p:nvGrpSpPr>
          <p:grpSpPr>
            <a:xfrm>
              <a:off x="3203848" y="980728"/>
              <a:ext cx="2424161" cy="1584102"/>
              <a:chOff x="3763963" y="1052736"/>
              <a:chExt cx="2424161" cy="1584102"/>
            </a:xfrm>
          </p:grpSpPr>
          <p:cxnSp>
            <p:nvCxnSpPr>
              <p:cNvPr id="153" name="Прямая соединительная линия 152"/>
              <p:cNvCxnSpPr/>
              <p:nvPr/>
            </p:nvCxnSpPr>
            <p:spPr>
              <a:xfrm>
                <a:off x="3819972" y="1484784"/>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4" name="Прямая соединительная линия 153"/>
              <p:cNvCxnSpPr/>
              <p:nvPr/>
            </p:nvCxnSpPr>
            <p:spPr>
              <a:xfrm flipV="1">
                <a:off x="3819972" y="1988840"/>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056" name="Object 8"/>
              <p:cNvGraphicFramePr>
                <a:graphicFrameLocks noChangeAspect="1"/>
              </p:cNvGraphicFramePr>
              <p:nvPr/>
            </p:nvGraphicFramePr>
            <p:xfrm>
              <a:off x="5580112" y="1412776"/>
              <a:ext cx="608012" cy="357188"/>
            </p:xfrm>
            <a:graphic>
              <a:graphicData uri="http://schemas.openxmlformats.org/presentationml/2006/ole">
                <p:oleObj spid="_x0000_s2056" name="Формула" r:id="rId10" imgW="469800" imgH="241200" progId="Equation.3">
                  <p:embed/>
                </p:oleObj>
              </a:graphicData>
            </a:graphic>
          </p:graphicFrame>
          <p:sp>
            <p:nvSpPr>
              <p:cNvPr id="164" name="Правая фигурная скобка 163"/>
              <p:cNvSpPr/>
              <p:nvPr/>
            </p:nvSpPr>
            <p:spPr>
              <a:xfrm>
                <a:off x="5364088" y="1196752"/>
                <a:ext cx="144016" cy="792088"/>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66" name="Freeform 49"/>
              <p:cNvSpPr>
                <a:spLocks/>
              </p:cNvSpPr>
              <p:nvPr/>
            </p:nvSpPr>
            <p:spPr bwMode="auto">
              <a:xfrm rot="9133070">
                <a:off x="4131373" y="1539580"/>
                <a:ext cx="569840" cy="104112"/>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FF0000"/>
                </a:solidFill>
                <a:round/>
                <a:headEnd/>
                <a:tailEnd/>
              </a:ln>
            </p:spPr>
            <p:txBody>
              <a:bodyPr rot="10800000" vert="eaVert"/>
              <a:lstStyle/>
              <a:p>
                <a:endParaRPr lang="ru-RU"/>
              </a:p>
            </p:txBody>
          </p:sp>
          <p:cxnSp>
            <p:nvCxnSpPr>
              <p:cNvPr id="167" name="Прямая соединительная линия 166"/>
              <p:cNvCxnSpPr/>
              <p:nvPr/>
            </p:nvCxnSpPr>
            <p:spPr>
              <a:xfrm flipV="1">
                <a:off x="4572000" y="1340768"/>
                <a:ext cx="720080" cy="144016"/>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68" name="Прямая соединительная линия 167"/>
              <p:cNvCxnSpPr/>
              <p:nvPr/>
            </p:nvCxnSpPr>
            <p:spPr>
              <a:xfrm rot="5400000" flipH="1" flipV="1">
                <a:off x="4848707" y="1032675"/>
                <a:ext cx="207288" cy="679458"/>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
            <p:nvSpPr>
              <p:cNvPr id="169" name="Oval 224"/>
              <p:cNvSpPr/>
              <p:nvPr/>
            </p:nvSpPr>
            <p:spPr>
              <a:xfrm>
                <a:off x="4572000" y="1421160"/>
                <a:ext cx="165870" cy="135632"/>
              </a:xfrm>
              <a:prstGeom prst="ellipse">
                <a:avLst/>
              </a:prstGeom>
              <a:solidFill>
                <a:srgbClr val="00CC00"/>
              </a:solidFill>
              <a:ln w="25400" cap="flat" cmpd="sng" algn="ctr">
                <a:solidFill>
                  <a:srgbClr val="FF33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cxnSp>
            <p:nvCxnSpPr>
              <p:cNvPr id="170" name="Прямая соединительная линия 169"/>
              <p:cNvCxnSpPr/>
              <p:nvPr/>
            </p:nvCxnSpPr>
            <p:spPr>
              <a:xfrm flipV="1">
                <a:off x="4788024" y="1628800"/>
                <a:ext cx="576064" cy="144016"/>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72" name="Прямая соединительная линия 171"/>
              <p:cNvCxnSpPr/>
              <p:nvPr/>
            </p:nvCxnSpPr>
            <p:spPr>
              <a:xfrm rot="16200000" flipH="1">
                <a:off x="5013580" y="1608317"/>
                <a:ext cx="41994" cy="659025"/>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75" name="Прямая соединительная линия 174"/>
              <p:cNvCxnSpPr/>
              <p:nvPr/>
            </p:nvCxnSpPr>
            <p:spPr>
              <a:xfrm flipV="1">
                <a:off x="4788024" y="1772816"/>
                <a:ext cx="576064" cy="72008"/>
              </a:xfrm>
              <a:prstGeom prst="line">
                <a:avLst/>
              </a:prstGeom>
              <a:ln w="15875">
                <a:solidFill>
                  <a:srgbClr val="008000"/>
                </a:solidFill>
              </a:ln>
            </p:spPr>
            <p:style>
              <a:lnRef idx="1">
                <a:schemeClr val="accent1"/>
              </a:lnRef>
              <a:fillRef idx="0">
                <a:schemeClr val="accent1"/>
              </a:fillRef>
              <a:effectRef idx="0">
                <a:schemeClr val="accent1"/>
              </a:effectRef>
              <a:fontRef idx="minor">
                <a:schemeClr val="tx1"/>
              </a:fontRef>
            </p:style>
          </p:cxnSp>
          <p:sp>
            <p:nvSpPr>
              <p:cNvPr id="152" name="Right Arrow 187"/>
              <p:cNvSpPr/>
              <p:nvPr/>
            </p:nvSpPr>
            <p:spPr>
              <a:xfrm>
                <a:off x="4180012" y="1700808"/>
                <a:ext cx="648072" cy="246038"/>
              </a:xfrm>
              <a:prstGeom prst="rightArrow">
                <a:avLst/>
              </a:prstGeom>
              <a:solidFill>
                <a:srgbClr val="00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9" name="Oval 224"/>
              <p:cNvSpPr/>
              <p:nvPr/>
            </p:nvSpPr>
            <p:spPr>
              <a:xfrm>
                <a:off x="4037706" y="1628800"/>
                <a:ext cx="214314" cy="432048"/>
              </a:xfrm>
              <a:prstGeom prst="ellipse">
                <a:avLst/>
              </a:prstGeom>
              <a:solidFill>
                <a:srgbClr val="FFC000"/>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cxnSp>
            <p:nvCxnSpPr>
              <p:cNvPr id="178" name="Прямая со стрелкой 177"/>
              <p:cNvCxnSpPr/>
              <p:nvPr/>
            </p:nvCxnSpPr>
            <p:spPr>
              <a:xfrm flipV="1">
                <a:off x="4211960" y="1340768"/>
                <a:ext cx="288032" cy="21602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9" name="Прямая со стрелкой 178"/>
              <p:cNvCxnSpPr/>
              <p:nvPr/>
            </p:nvCxnSpPr>
            <p:spPr>
              <a:xfrm rot="16200000" flipH="1">
                <a:off x="3851920" y="1340768"/>
                <a:ext cx="216024" cy="21602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2" name="Прямая со стрелкой 181"/>
              <p:cNvCxnSpPr/>
              <p:nvPr/>
            </p:nvCxnSpPr>
            <p:spPr>
              <a:xfrm flipV="1">
                <a:off x="3851919" y="2132856"/>
                <a:ext cx="288033" cy="21602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058" name="Object 10"/>
              <p:cNvGraphicFramePr>
                <a:graphicFrameLocks noChangeAspect="1"/>
              </p:cNvGraphicFramePr>
              <p:nvPr/>
            </p:nvGraphicFramePr>
            <p:xfrm>
              <a:off x="3779912" y="1052736"/>
              <a:ext cx="196850" cy="319087"/>
            </p:xfrm>
            <a:graphic>
              <a:graphicData uri="http://schemas.openxmlformats.org/presentationml/2006/ole">
                <p:oleObj spid="_x0000_s2058" name="Формула" r:id="rId11" imgW="152280" imgH="215640" progId="Equation.3">
                  <p:embed/>
                </p:oleObj>
              </a:graphicData>
            </a:graphic>
          </p:graphicFrame>
          <p:graphicFrame>
            <p:nvGraphicFramePr>
              <p:cNvPr id="2059" name="Object 11"/>
              <p:cNvGraphicFramePr>
                <a:graphicFrameLocks noChangeAspect="1"/>
              </p:cNvGraphicFramePr>
              <p:nvPr/>
            </p:nvGraphicFramePr>
            <p:xfrm>
              <a:off x="3763963" y="2317750"/>
              <a:ext cx="230187" cy="319088"/>
            </p:xfrm>
            <a:graphic>
              <a:graphicData uri="http://schemas.openxmlformats.org/presentationml/2006/ole">
                <p:oleObj spid="_x0000_s2059" name="Формула" r:id="rId12" imgW="177480" imgH="215640" progId="Equation.3">
                  <p:embed/>
                </p:oleObj>
              </a:graphicData>
            </a:graphic>
          </p:graphicFrame>
          <p:graphicFrame>
            <p:nvGraphicFramePr>
              <p:cNvPr id="2060" name="Object 12"/>
              <p:cNvGraphicFramePr>
                <a:graphicFrameLocks noChangeAspect="1"/>
              </p:cNvGraphicFramePr>
              <p:nvPr/>
            </p:nvGraphicFramePr>
            <p:xfrm>
              <a:off x="4283968" y="1149251"/>
              <a:ext cx="165100" cy="263525"/>
            </p:xfrm>
            <a:graphic>
              <a:graphicData uri="http://schemas.openxmlformats.org/presentationml/2006/ole">
                <p:oleObj spid="_x0000_s2060" name="Формула" r:id="rId13" imgW="126720" imgH="177480" progId="Equation.3">
                  <p:embed/>
                </p:oleObj>
              </a:graphicData>
            </a:graphic>
          </p:graphicFrame>
        </p:grpSp>
        <p:sp>
          <p:nvSpPr>
            <p:cNvPr id="189" name="Прямоугольник 188"/>
            <p:cNvSpPr/>
            <p:nvPr/>
          </p:nvSpPr>
          <p:spPr>
            <a:xfrm>
              <a:off x="3059832" y="980728"/>
              <a:ext cx="2736304" cy="1656184"/>
            </a:xfrm>
            <a:prstGeom prst="rect">
              <a:avLst/>
            </a:prstGeom>
            <a:noFill/>
            <a:ln w="15875">
              <a:solidFill>
                <a:schemeClr val="bg1">
                  <a:lumMod val="75000"/>
                  <a:alpha val="98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aphicFrame>
        <p:nvGraphicFramePr>
          <p:cNvPr id="2061" name="Object 13"/>
          <p:cNvGraphicFramePr>
            <a:graphicFrameLocks noChangeAspect="1"/>
          </p:cNvGraphicFramePr>
          <p:nvPr/>
        </p:nvGraphicFramePr>
        <p:xfrm>
          <a:off x="6084168" y="836712"/>
          <a:ext cx="2366962" cy="374650"/>
        </p:xfrm>
        <a:graphic>
          <a:graphicData uri="http://schemas.openxmlformats.org/presentationml/2006/ole">
            <p:oleObj spid="_x0000_s2061" name="Формула" r:id="rId14" imgW="1688760" imgH="253800" progId="Equation.3">
              <p:embed/>
            </p:oleObj>
          </a:graphicData>
        </a:graphic>
      </p:graphicFrame>
      <p:sp>
        <p:nvSpPr>
          <p:cNvPr id="192" name="TextBox 191"/>
          <p:cNvSpPr txBox="1"/>
          <p:nvPr/>
        </p:nvSpPr>
        <p:spPr>
          <a:xfrm>
            <a:off x="6505083" y="1052736"/>
            <a:ext cx="1595309" cy="338554"/>
          </a:xfrm>
          <a:prstGeom prst="rect">
            <a:avLst/>
          </a:prstGeom>
          <a:noFill/>
        </p:spPr>
        <p:txBody>
          <a:bodyPr wrap="none" rtlCol="0">
            <a:spAutoFit/>
          </a:bodyPr>
          <a:lstStyle/>
          <a:p>
            <a:r>
              <a:rPr lang="en-US" sz="1600" dirty="0" smtClean="0">
                <a:latin typeface="Times New Roman" pitchFamily="18" charset="0"/>
                <a:cs typeface="Times New Roman" pitchFamily="18" charset="0"/>
              </a:rPr>
              <a:t>gluon propagator</a:t>
            </a:r>
            <a:endParaRPr lang="ru-RU" sz="1600" dirty="0">
              <a:latin typeface="Times New Roman" pitchFamily="18" charset="0"/>
              <a:cs typeface="Times New Roman" pitchFamily="18" charset="0"/>
            </a:endParaRPr>
          </a:p>
        </p:txBody>
      </p:sp>
      <p:graphicFrame>
        <p:nvGraphicFramePr>
          <p:cNvPr id="2062" name="Object 14"/>
          <p:cNvGraphicFramePr>
            <a:graphicFrameLocks noChangeAspect="1"/>
          </p:cNvGraphicFramePr>
          <p:nvPr/>
        </p:nvGraphicFramePr>
        <p:xfrm>
          <a:off x="5940152" y="1412776"/>
          <a:ext cx="3041650" cy="376238"/>
        </p:xfrm>
        <a:graphic>
          <a:graphicData uri="http://schemas.openxmlformats.org/presentationml/2006/ole">
            <p:oleObj spid="_x0000_s2062" name="Формула" r:id="rId15" imgW="2171520" imgH="253800" progId="Equation.3">
              <p:embed/>
            </p:oleObj>
          </a:graphicData>
        </a:graphic>
      </p:graphicFrame>
      <p:graphicFrame>
        <p:nvGraphicFramePr>
          <p:cNvPr id="2065" name="Object 17"/>
          <p:cNvGraphicFramePr>
            <a:graphicFrameLocks noChangeAspect="1"/>
          </p:cNvGraphicFramePr>
          <p:nvPr/>
        </p:nvGraphicFramePr>
        <p:xfrm>
          <a:off x="247650" y="4581128"/>
          <a:ext cx="5208588" cy="1352550"/>
        </p:xfrm>
        <a:graphic>
          <a:graphicData uri="http://schemas.openxmlformats.org/presentationml/2006/ole">
            <p:oleObj spid="_x0000_s2065" name="Формула" r:id="rId16" imgW="3886200" imgH="914400" progId="Equation.3">
              <p:embed/>
            </p:oleObj>
          </a:graphicData>
        </a:graphic>
      </p:graphicFrame>
      <p:sp>
        <p:nvSpPr>
          <p:cNvPr id="199" name="Прямоугольник 198"/>
          <p:cNvSpPr/>
          <p:nvPr/>
        </p:nvSpPr>
        <p:spPr>
          <a:xfrm>
            <a:off x="3059832" y="6021288"/>
            <a:ext cx="3384376" cy="307777"/>
          </a:xfrm>
          <a:prstGeom prst="rect">
            <a:avLst/>
          </a:prstGeom>
        </p:spPr>
        <p:txBody>
          <a:bodyPr wrap="square">
            <a:spAutoFit/>
          </a:bodyPr>
          <a:lstStyle/>
          <a:p>
            <a:r>
              <a:rPr lang="en-US" sz="1400" dirty="0" smtClean="0">
                <a:effectLst>
                  <a:outerShdw blurRad="38100" dist="38100" dir="2700000" algn="tl">
                    <a:srgbClr val="C0C0C0"/>
                  </a:outerShdw>
                </a:effectLst>
                <a:latin typeface="Times New Roman" pitchFamily="18" charset="0"/>
                <a:cs typeface="Times New Roman" pitchFamily="18" charset="0"/>
              </a:rPr>
              <a:t>[ E. Leader, E. </a:t>
            </a:r>
            <a:r>
              <a:rPr lang="en-US" sz="1400" dirty="0" err="1" smtClean="0">
                <a:effectLst>
                  <a:outerShdw blurRad="38100" dist="38100" dir="2700000" algn="tl">
                    <a:srgbClr val="C0C0C0"/>
                  </a:outerShdw>
                </a:effectLst>
                <a:latin typeface="Times New Roman" pitchFamily="18" charset="0"/>
                <a:cs typeface="Times New Roman" pitchFamily="18" charset="0"/>
              </a:rPr>
              <a:t>Predazzi</a:t>
            </a:r>
            <a:r>
              <a:rPr lang="en-US" sz="1400" dirty="0" smtClean="0">
                <a:effectLst>
                  <a:outerShdw blurRad="38100" dist="38100" dir="2700000" algn="tl">
                    <a:srgbClr val="C0C0C0"/>
                  </a:outerShdw>
                </a:effectLst>
                <a:latin typeface="Times New Roman" pitchFamily="18" charset="0"/>
                <a:cs typeface="Times New Roman" pitchFamily="18" charset="0"/>
              </a:rPr>
              <a:t>,  </a:t>
            </a:r>
            <a:r>
              <a:rPr lang="en-US" sz="1400" dirty="0" err="1" smtClean="0">
                <a:effectLst>
                  <a:outerShdw blurRad="38100" dist="38100" dir="2700000" algn="tl">
                    <a:srgbClr val="C0C0C0"/>
                  </a:outerShdw>
                </a:effectLst>
                <a:latin typeface="Times New Roman" pitchFamily="18" charset="0"/>
                <a:cs typeface="Times New Roman" pitchFamily="18" charset="0"/>
              </a:rPr>
              <a:t>ArXiv</a:t>
            </a:r>
            <a:r>
              <a:rPr lang="en-US" sz="1400" dirty="0" smtClean="0">
                <a:effectLst>
                  <a:outerShdw blurRad="38100" dist="38100" dir="2700000" algn="tl">
                    <a:srgbClr val="C0C0C0"/>
                  </a:outerShdw>
                </a:effectLst>
                <a:latin typeface="Times New Roman" pitchFamily="18" charset="0"/>
                <a:cs typeface="Times New Roman" pitchFamily="18" charset="0"/>
              </a:rPr>
              <a:t>: 1101.3425]</a:t>
            </a:r>
            <a:endParaRPr lang="el-GR" sz="1400" dirty="0">
              <a:effectLst>
                <a:outerShdw blurRad="38100" dist="38100" dir="2700000" algn="tl">
                  <a:srgbClr val="C0C0C0"/>
                </a:outerShdw>
              </a:effectLst>
              <a:latin typeface="Times New Roman" pitchFamily="18" charset="0"/>
              <a:cs typeface="Times New Roman" pitchFamily="18" charset="0"/>
            </a:endParaRPr>
          </a:p>
        </p:txBody>
      </p:sp>
      <p:grpSp>
        <p:nvGrpSpPr>
          <p:cNvPr id="240" name="Группа 239"/>
          <p:cNvGrpSpPr/>
          <p:nvPr/>
        </p:nvGrpSpPr>
        <p:grpSpPr>
          <a:xfrm>
            <a:off x="6588224" y="4221088"/>
            <a:ext cx="1584176" cy="1584176"/>
            <a:chOff x="6444208" y="3861048"/>
            <a:chExt cx="1584176" cy="1584176"/>
          </a:xfrm>
        </p:grpSpPr>
        <p:grpSp>
          <p:nvGrpSpPr>
            <p:cNvPr id="238" name="Группа 237"/>
            <p:cNvGrpSpPr/>
            <p:nvPr/>
          </p:nvGrpSpPr>
          <p:grpSpPr>
            <a:xfrm>
              <a:off x="6527800" y="3861048"/>
              <a:ext cx="1500584" cy="1584176"/>
              <a:chOff x="6527800" y="3284984"/>
              <a:chExt cx="2148656" cy="2160240"/>
            </a:xfrm>
          </p:grpSpPr>
          <p:cxnSp>
            <p:nvCxnSpPr>
              <p:cNvPr id="203" name="Прямая соединительная линия 202"/>
              <p:cNvCxnSpPr/>
              <p:nvPr/>
            </p:nvCxnSpPr>
            <p:spPr>
              <a:xfrm>
                <a:off x="7148289" y="3573016"/>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4" name="Прямая соединительная линия 203"/>
              <p:cNvCxnSpPr/>
              <p:nvPr/>
            </p:nvCxnSpPr>
            <p:spPr>
              <a:xfrm flipV="1">
                <a:off x="7148289" y="4077072"/>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07" name="Freeform 49"/>
              <p:cNvSpPr>
                <a:spLocks/>
              </p:cNvSpPr>
              <p:nvPr/>
            </p:nvSpPr>
            <p:spPr bwMode="auto">
              <a:xfrm rot="9133070">
                <a:off x="7459690" y="3627812"/>
                <a:ext cx="569840" cy="104112"/>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FF0000"/>
                </a:solidFill>
                <a:round/>
                <a:headEnd/>
                <a:tailEnd/>
              </a:ln>
            </p:spPr>
            <p:txBody>
              <a:bodyPr rot="10800000" vert="eaVert"/>
              <a:lstStyle/>
              <a:p>
                <a:endParaRPr lang="ru-RU"/>
              </a:p>
            </p:txBody>
          </p:sp>
          <p:sp>
            <p:nvSpPr>
              <p:cNvPr id="214" name="Right Arrow 187"/>
              <p:cNvSpPr/>
              <p:nvPr/>
            </p:nvSpPr>
            <p:spPr>
              <a:xfrm>
                <a:off x="7508329" y="3789040"/>
                <a:ext cx="648072" cy="246038"/>
              </a:xfrm>
              <a:prstGeom prst="rightArrow">
                <a:avLst/>
              </a:prstGeom>
              <a:solidFill>
                <a:srgbClr val="00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5" name="Oval 224"/>
              <p:cNvSpPr/>
              <p:nvPr/>
            </p:nvSpPr>
            <p:spPr>
              <a:xfrm>
                <a:off x="7366023" y="3717032"/>
                <a:ext cx="214314" cy="432048"/>
              </a:xfrm>
              <a:prstGeom prst="ellipse">
                <a:avLst/>
              </a:prstGeom>
              <a:solidFill>
                <a:srgbClr val="FFC000"/>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cxnSp>
            <p:nvCxnSpPr>
              <p:cNvPr id="223" name="Прямая соединительная линия 222"/>
              <p:cNvCxnSpPr/>
              <p:nvPr/>
            </p:nvCxnSpPr>
            <p:spPr>
              <a:xfrm rot="5400000">
                <a:off x="6660232" y="3933056"/>
                <a:ext cx="864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Прямая соединительная линия 223"/>
              <p:cNvCxnSpPr/>
              <p:nvPr/>
            </p:nvCxnSpPr>
            <p:spPr>
              <a:xfrm rot="5400000">
                <a:off x="7812360" y="3933056"/>
                <a:ext cx="864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8232358" y="3284984"/>
                <a:ext cx="300082" cy="369332"/>
              </a:xfrm>
              <a:prstGeom prst="rect">
                <a:avLst/>
              </a:prstGeom>
              <a:noFill/>
            </p:spPr>
            <p:txBody>
              <a:bodyPr wrap="none" rtlCol="0">
                <a:spAutoFit/>
              </a:bodyPr>
              <a:lstStyle/>
              <a:p>
                <a:r>
                  <a:rPr lang="en-US"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p:txBody>
          </p:sp>
          <p:cxnSp>
            <p:nvCxnSpPr>
              <p:cNvPr id="227" name="Прямая соединительная линия 226"/>
              <p:cNvCxnSpPr/>
              <p:nvPr/>
            </p:nvCxnSpPr>
            <p:spPr>
              <a:xfrm>
                <a:off x="7148289" y="4653136"/>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8" name="Прямая соединительная линия 227"/>
              <p:cNvCxnSpPr/>
              <p:nvPr/>
            </p:nvCxnSpPr>
            <p:spPr>
              <a:xfrm flipV="1">
                <a:off x="7148289" y="5157192"/>
                <a:ext cx="288032" cy="216024"/>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30" name="Right Arrow 187"/>
              <p:cNvSpPr/>
              <p:nvPr/>
            </p:nvSpPr>
            <p:spPr>
              <a:xfrm>
                <a:off x="7508329" y="4869160"/>
                <a:ext cx="648072" cy="246038"/>
              </a:xfrm>
              <a:prstGeom prst="rightArrow">
                <a:avLst/>
              </a:prstGeom>
              <a:solidFill>
                <a:srgbClr val="00CC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1" name="Oval 224"/>
              <p:cNvSpPr/>
              <p:nvPr/>
            </p:nvSpPr>
            <p:spPr>
              <a:xfrm>
                <a:off x="7366023" y="4797152"/>
                <a:ext cx="214314" cy="432048"/>
              </a:xfrm>
              <a:prstGeom prst="ellipse">
                <a:avLst/>
              </a:prstGeom>
              <a:solidFill>
                <a:srgbClr val="FFC000"/>
              </a:solidFill>
              <a:ln w="25400" cap="flat" cmpd="sng" algn="ctr">
                <a:solidFill>
                  <a:srgbClr val="FF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cxnSp>
            <p:nvCxnSpPr>
              <p:cNvPr id="232" name="Прямая соединительная линия 231"/>
              <p:cNvCxnSpPr/>
              <p:nvPr/>
            </p:nvCxnSpPr>
            <p:spPr>
              <a:xfrm rot="5400000">
                <a:off x="6660232" y="5013176"/>
                <a:ext cx="864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Прямая соединительная линия 232"/>
              <p:cNvCxnSpPr/>
              <p:nvPr/>
            </p:nvCxnSpPr>
            <p:spPr>
              <a:xfrm rot="5400000">
                <a:off x="7812360" y="5013176"/>
                <a:ext cx="8640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4" name="TextBox 233"/>
              <p:cNvSpPr txBox="1"/>
              <p:nvPr/>
            </p:nvSpPr>
            <p:spPr>
              <a:xfrm>
                <a:off x="8232358" y="4365104"/>
                <a:ext cx="300082" cy="369332"/>
              </a:xfrm>
              <a:prstGeom prst="rect">
                <a:avLst/>
              </a:prstGeom>
              <a:noFill/>
            </p:spPr>
            <p:txBody>
              <a:bodyPr wrap="none" rtlCol="0">
                <a:spAutoFit/>
              </a:bodyPr>
              <a:lstStyle/>
              <a:p>
                <a:r>
                  <a:rPr lang="en-US" sz="1800" b="1" dirty="0" smtClean="0">
                    <a:latin typeface="Times New Roman" pitchFamily="18" charset="0"/>
                    <a:cs typeface="Times New Roman" pitchFamily="18" charset="0"/>
                  </a:rPr>
                  <a:t>2</a:t>
                </a:r>
                <a:endParaRPr lang="ru-RU" sz="1800" b="1" dirty="0">
                  <a:latin typeface="Times New Roman" pitchFamily="18" charset="0"/>
                  <a:cs typeface="Times New Roman" pitchFamily="18" charset="0"/>
                </a:endParaRPr>
              </a:p>
            </p:txBody>
          </p:sp>
          <p:cxnSp>
            <p:nvCxnSpPr>
              <p:cNvPr id="236" name="Прямая соединительная линия 235"/>
              <p:cNvCxnSpPr/>
              <p:nvPr/>
            </p:nvCxnSpPr>
            <p:spPr>
              <a:xfrm>
                <a:off x="6588224" y="4463297"/>
                <a:ext cx="208823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70" name="Object 22"/>
              <p:cNvGraphicFramePr>
                <a:graphicFrameLocks noChangeAspect="1"/>
              </p:cNvGraphicFramePr>
              <p:nvPr/>
            </p:nvGraphicFramePr>
            <p:xfrm>
              <a:off x="6527800" y="4797425"/>
              <a:ext cx="568325" cy="431800"/>
            </p:xfrm>
            <a:graphic>
              <a:graphicData uri="http://schemas.openxmlformats.org/presentationml/2006/ole">
                <p:oleObj spid="_x0000_s2070" name="Формула" r:id="rId17" imgW="495000" imgH="279360" progId="Equation.3">
                  <p:embed/>
                </p:oleObj>
              </a:graphicData>
            </a:graphic>
          </p:graphicFrame>
        </p:grpSp>
        <p:graphicFrame>
          <p:nvGraphicFramePr>
            <p:cNvPr id="239" name="Object 22"/>
            <p:cNvGraphicFramePr>
              <a:graphicFrameLocks noChangeAspect="1"/>
            </p:cNvGraphicFramePr>
            <p:nvPr/>
          </p:nvGraphicFramePr>
          <p:xfrm>
            <a:off x="6444208" y="4149725"/>
            <a:ext cx="468313" cy="315913"/>
          </p:xfrm>
          <a:graphic>
            <a:graphicData uri="http://schemas.openxmlformats.org/presentationml/2006/ole">
              <p:oleObj spid="_x0000_s2071" name="Формула" r:id="rId18" imgW="583920" imgH="279360" progId="Equation.3">
                <p:embed/>
              </p:oleObj>
            </a:graphicData>
          </a:graphic>
        </p:graphicFrame>
      </p:grpSp>
      <p:sp>
        <p:nvSpPr>
          <p:cNvPr id="241" name="Прямоугольник 240"/>
          <p:cNvSpPr/>
          <p:nvPr/>
        </p:nvSpPr>
        <p:spPr>
          <a:xfrm>
            <a:off x="6444208" y="4293096"/>
            <a:ext cx="1944216" cy="1656184"/>
          </a:xfrm>
          <a:prstGeom prst="rect">
            <a:avLst/>
          </a:prstGeom>
          <a:noFill/>
          <a:ln w="158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42" name="Прямая со стрелкой 99"/>
          <p:cNvCxnSpPr>
            <a:stCxn id="246" idx="3"/>
          </p:cNvCxnSpPr>
          <p:nvPr/>
        </p:nvCxnSpPr>
        <p:spPr>
          <a:xfrm flipV="1">
            <a:off x="4644008" y="4925569"/>
            <a:ext cx="1800200" cy="22061"/>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6" name="Прямоугольник 245"/>
          <p:cNvSpPr/>
          <p:nvPr/>
        </p:nvSpPr>
        <p:spPr>
          <a:xfrm>
            <a:off x="3131840" y="4767610"/>
            <a:ext cx="1512168"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072" name="Object 24"/>
          <p:cNvGraphicFramePr>
            <a:graphicFrameLocks noChangeAspect="1"/>
          </p:cNvGraphicFramePr>
          <p:nvPr/>
        </p:nvGraphicFramePr>
        <p:xfrm>
          <a:off x="211138" y="4295948"/>
          <a:ext cx="3640782" cy="357188"/>
        </p:xfrm>
        <a:graphic>
          <a:graphicData uri="http://schemas.openxmlformats.org/presentationml/2006/ole">
            <p:oleObj spid="_x0000_s2072" name="Формула" r:id="rId19" imgW="2730240" imgH="253800" progId="Equation.3">
              <p:embed/>
            </p:oleObj>
          </a:graphicData>
        </a:graphic>
      </p:graphicFrame>
      <p:sp>
        <p:nvSpPr>
          <p:cNvPr id="93" name="Прямоугольник 92"/>
          <p:cNvSpPr/>
          <p:nvPr/>
        </p:nvSpPr>
        <p:spPr>
          <a:xfrm>
            <a:off x="35496" y="764704"/>
            <a:ext cx="3384376" cy="307777"/>
          </a:xfrm>
          <a:prstGeom prst="rect">
            <a:avLst/>
          </a:prstGeom>
        </p:spPr>
        <p:txBody>
          <a:bodyPr wrap="square">
            <a:spAutoFit/>
          </a:bodyPr>
          <a:lstStyle/>
          <a:p>
            <a:r>
              <a:rPr lang="en-US" sz="1400" b="1" dirty="0" smtClean="0">
                <a:effectLst>
                  <a:outerShdw blurRad="38100" dist="38100" dir="2700000" algn="tl">
                    <a:srgbClr val="C0C0C0"/>
                  </a:outerShdw>
                </a:effectLst>
                <a:latin typeface="Times New Roman" pitchFamily="18" charset="0"/>
                <a:cs typeface="Times New Roman" pitchFamily="18" charset="0"/>
              </a:rPr>
              <a:t>[R. </a:t>
            </a:r>
            <a:r>
              <a:rPr lang="en-US" sz="1400" b="1" dirty="0" err="1" smtClean="0">
                <a:effectLst>
                  <a:outerShdw blurRad="38100" dist="38100" dir="2700000" algn="tl">
                    <a:srgbClr val="C0C0C0"/>
                  </a:outerShdw>
                </a:effectLst>
                <a:latin typeface="Times New Roman" pitchFamily="18" charset="0"/>
                <a:cs typeface="Times New Roman" pitchFamily="18" charset="0"/>
              </a:rPr>
              <a:t>Ryutin</a:t>
            </a:r>
            <a:r>
              <a:rPr lang="en-US" sz="1400" b="1" dirty="0" smtClean="0">
                <a:effectLst>
                  <a:outerShdw blurRad="38100" dist="38100" dir="2700000" algn="tl">
                    <a:srgbClr val="C0C0C0"/>
                  </a:outerShdw>
                </a:effectLst>
                <a:latin typeface="Times New Roman" pitchFamily="18" charset="0"/>
                <a:cs typeface="Times New Roman" pitchFamily="18" charset="0"/>
              </a:rPr>
              <a:t>,  </a:t>
            </a:r>
            <a:r>
              <a:rPr lang="en-US" sz="1400" b="1" dirty="0" err="1" smtClean="0">
                <a:effectLst>
                  <a:outerShdw blurRad="38100" dist="38100" dir="2700000" algn="tl">
                    <a:srgbClr val="C0C0C0"/>
                  </a:outerShdw>
                </a:effectLst>
                <a:latin typeface="Times New Roman" pitchFamily="18" charset="0"/>
                <a:cs typeface="Times New Roman" pitchFamily="18" charset="0"/>
              </a:rPr>
              <a:t>ArXiv</a:t>
            </a:r>
            <a:r>
              <a:rPr lang="en-US" sz="1400" b="1" dirty="0" smtClean="0">
                <a:effectLst>
                  <a:outerShdw blurRad="38100" dist="38100" dir="2700000" algn="tl">
                    <a:srgbClr val="C0C0C0"/>
                  </a:outerShdw>
                </a:effectLst>
                <a:latin typeface="Times New Roman" pitchFamily="18" charset="0"/>
                <a:cs typeface="Times New Roman" pitchFamily="18" charset="0"/>
              </a:rPr>
              <a:t>: 1105.4776]</a:t>
            </a:r>
            <a:endParaRPr lang="el-GR" sz="1400" b="1" dirty="0">
              <a:effectLst>
                <a:outerShdw blurRad="38100" dist="38100" dir="2700000" algn="tl">
                  <a:srgbClr val="C0C0C0"/>
                </a:outerShdw>
              </a:effectLst>
              <a:latin typeface="Times New Roman" pitchFamily="18" charset="0"/>
              <a:cs typeface="Times New Roman" pitchFamily="18" charset="0"/>
            </a:endParaRPr>
          </a:p>
        </p:txBody>
      </p:sp>
      <p:grpSp>
        <p:nvGrpSpPr>
          <p:cNvPr id="122" name="Группа 121"/>
          <p:cNvGrpSpPr/>
          <p:nvPr/>
        </p:nvGrpSpPr>
        <p:grpSpPr>
          <a:xfrm>
            <a:off x="6952244" y="2833191"/>
            <a:ext cx="1148148" cy="1315889"/>
            <a:chOff x="5368068" y="3068960"/>
            <a:chExt cx="1148148" cy="1315889"/>
          </a:xfrm>
        </p:grpSpPr>
        <p:grpSp>
          <p:nvGrpSpPr>
            <p:cNvPr id="117" name="Группа 116"/>
            <p:cNvGrpSpPr/>
            <p:nvPr/>
          </p:nvGrpSpPr>
          <p:grpSpPr>
            <a:xfrm>
              <a:off x="5508104" y="3068960"/>
              <a:ext cx="720080" cy="1296144"/>
              <a:chOff x="5508104" y="3068960"/>
              <a:chExt cx="720080" cy="1296144"/>
            </a:xfrm>
          </p:grpSpPr>
          <p:sp>
            <p:nvSpPr>
              <p:cNvPr id="94" name="Овал 93"/>
              <p:cNvSpPr/>
              <p:nvPr/>
            </p:nvSpPr>
            <p:spPr>
              <a:xfrm>
                <a:off x="5508104" y="3501008"/>
                <a:ext cx="720080" cy="5760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5" name="Freeform 49"/>
              <p:cNvSpPr>
                <a:spLocks/>
              </p:cNvSpPr>
              <p:nvPr/>
            </p:nvSpPr>
            <p:spPr bwMode="auto">
              <a:xfrm rot="5220000">
                <a:off x="5475321" y="3301324"/>
                <a:ext cx="397966" cy="7634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FF0000"/>
                </a:solidFill>
                <a:round/>
                <a:headEnd/>
                <a:tailEnd/>
              </a:ln>
            </p:spPr>
            <p:txBody>
              <a:bodyPr rot="10800000" vert="eaVert"/>
              <a:lstStyle/>
              <a:p>
                <a:endParaRPr lang="ru-RU"/>
              </a:p>
            </p:txBody>
          </p:sp>
          <p:sp>
            <p:nvSpPr>
              <p:cNvPr id="100" name="Freeform 49"/>
              <p:cNvSpPr>
                <a:spLocks/>
              </p:cNvSpPr>
              <p:nvPr/>
            </p:nvSpPr>
            <p:spPr bwMode="auto">
              <a:xfrm rot="5220000">
                <a:off x="5836648" y="3303502"/>
                <a:ext cx="397966" cy="7634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FF0000"/>
                </a:solidFill>
                <a:round/>
                <a:headEnd/>
                <a:tailEnd/>
              </a:ln>
            </p:spPr>
            <p:txBody>
              <a:bodyPr rot="10800000" vert="eaVert"/>
              <a:lstStyle/>
              <a:p>
                <a:endParaRPr lang="ru-RU"/>
              </a:p>
            </p:txBody>
          </p:sp>
          <p:cxnSp>
            <p:nvCxnSpPr>
              <p:cNvPr id="103" name="Прямая соединительная линия 102"/>
              <p:cNvCxnSpPr/>
              <p:nvPr/>
            </p:nvCxnSpPr>
            <p:spPr>
              <a:xfrm flipH="1">
                <a:off x="5580112" y="4005064"/>
                <a:ext cx="36512" cy="288032"/>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Прямая соединительная линия 105"/>
              <p:cNvCxnSpPr>
                <a:stCxn id="94" idx="5"/>
              </p:cNvCxnSpPr>
              <p:nvPr/>
            </p:nvCxnSpPr>
            <p:spPr>
              <a:xfrm>
                <a:off x="6122731" y="3992709"/>
                <a:ext cx="105453" cy="300387"/>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Прямая соединительная линия 111"/>
              <p:cNvCxnSpPr/>
              <p:nvPr/>
            </p:nvCxnSpPr>
            <p:spPr>
              <a:xfrm>
                <a:off x="5868144" y="3068960"/>
                <a:ext cx="0" cy="129614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3" name="Oval 224"/>
              <p:cNvSpPr/>
              <p:nvPr/>
            </p:nvSpPr>
            <p:spPr>
              <a:xfrm>
                <a:off x="5580112" y="3077344"/>
                <a:ext cx="165870" cy="135632"/>
              </a:xfrm>
              <a:prstGeom prst="ellipse">
                <a:avLst/>
              </a:prstGeom>
              <a:solidFill>
                <a:srgbClr val="00CC00"/>
              </a:solidFill>
              <a:ln w="25400" cap="flat" cmpd="sng" algn="ctr">
                <a:solidFill>
                  <a:srgbClr val="FF33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sp>
            <p:nvSpPr>
              <p:cNvPr id="114" name="Oval 224"/>
              <p:cNvSpPr/>
              <p:nvPr/>
            </p:nvSpPr>
            <p:spPr>
              <a:xfrm>
                <a:off x="5940152" y="3068960"/>
                <a:ext cx="165870" cy="135632"/>
              </a:xfrm>
              <a:prstGeom prst="ellipse">
                <a:avLst/>
              </a:prstGeom>
              <a:solidFill>
                <a:srgbClr val="00CC00"/>
              </a:solidFill>
              <a:ln w="25400" cap="flat" cmpd="sng" algn="ctr">
                <a:solidFill>
                  <a:srgbClr val="FF33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rgbClr val="FFFFFF"/>
                  </a:solidFill>
                  <a:effectLst/>
                  <a:uLnTx/>
                  <a:uFillTx/>
                  <a:ea typeface="+mn-ea"/>
                  <a:cs typeface="Arial"/>
                </a:endParaRPr>
              </a:p>
            </p:txBody>
          </p:sp>
        </p:grpSp>
        <p:sp>
          <p:nvSpPr>
            <p:cNvPr id="119" name="TextBox 118"/>
            <p:cNvSpPr txBox="1"/>
            <p:nvPr/>
          </p:nvSpPr>
          <p:spPr>
            <a:xfrm>
              <a:off x="5368068" y="4057327"/>
              <a:ext cx="284052"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h</a:t>
              </a:r>
              <a:endParaRPr lang="ru-RU" sz="1400" b="1" dirty="0">
                <a:latin typeface="Times New Roman" pitchFamily="18" charset="0"/>
                <a:cs typeface="Times New Roman" pitchFamily="18" charset="0"/>
              </a:endParaRPr>
            </a:p>
          </p:txBody>
        </p:sp>
        <p:sp>
          <p:nvSpPr>
            <p:cNvPr id="120" name="TextBox 119"/>
            <p:cNvSpPr txBox="1"/>
            <p:nvPr/>
          </p:nvSpPr>
          <p:spPr>
            <a:xfrm>
              <a:off x="6232164" y="4077072"/>
              <a:ext cx="284052"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h</a:t>
              </a:r>
              <a:endParaRPr lang="ru-RU" sz="1400" b="1" dirty="0">
                <a:latin typeface="Times New Roman" pitchFamily="18" charset="0"/>
                <a:cs typeface="Times New Roman" pitchFamily="18" charset="0"/>
              </a:endParaRPr>
            </a:p>
          </p:txBody>
        </p:sp>
      </p:grpSp>
      <p:sp>
        <p:nvSpPr>
          <p:cNvPr id="124" name="Прямоугольник 123"/>
          <p:cNvSpPr/>
          <p:nvPr/>
        </p:nvSpPr>
        <p:spPr>
          <a:xfrm>
            <a:off x="6876256" y="2708920"/>
            <a:ext cx="1224136" cy="1512168"/>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5" name="Правая фигурная скобка 124"/>
          <p:cNvSpPr/>
          <p:nvPr/>
        </p:nvSpPr>
        <p:spPr>
          <a:xfrm rot="5400000" flipH="1">
            <a:off x="5223718" y="2201217"/>
            <a:ext cx="280739" cy="1728192"/>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126" name="Прямая со стрелкой 99"/>
          <p:cNvCxnSpPr/>
          <p:nvPr/>
        </p:nvCxnSpPr>
        <p:spPr>
          <a:xfrm rot="60000" flipV="1">
            <a:off x="5382126" y="2917651"/>
            <a:ext cx="1566064" cy="220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073" name="Object 25"/>
          <p:cNvGraphicFramePr>
            <a:graphicFrameLocks noChangeAspect="1"/>
          </p:cNvGraphicFramePr>
          <p:nvPr/>
        </p:nvGraphicFramePr>
        <p:xfrm>
          <a:off x="4281537" y="1988840"/>
          <a:ext cx="1298575" cy="339725"/>
        </p:xfrm>
        <a:graphic>
          <a:graphicData uri="http://schemas.openxmlformats.org/presentationml/2006/ole">
            <p:oleObj spid="_x0000_s2073" name="Формула" r:id="rId20" imgW="927000" imgH="228600" progId="Equation.3">
              <p:embed/>
            </p:oleObj>
          </a:graphicData>
        </a:graphic>
      </p:graphicFrame>
      <p:cxnSp>
        <p:nvCxnSpPr>
          <p:cNvPr id="127" name="Прямая соединительная линия 126"/>
          <p:cNvCxnSpPr/>
          <p:nvPr/>
        </p:nvCxnSpPr>
        <p:spPr>
          <a:xfrm>
            <a:off x="251520" y="4221088"/>
            <a:ext cx="6120680" cy="0"/>
          </a:xfrm>
          <a:prstGeom prst="line">
            <a:avLst/>
          </a:prstGeom>
          <a:ln cmpd="dbl">
            <a:solidFill>
              <a:srgbClr val="1205BF"/>
            </a:solidFill>
          </a:ln>
        </p:spPr>
        <p:style>
          <a:lnRef idx="1">
            <a:schemeClr val="accent1"/>
          </a:lnRef>
          <a:fillRef idx="0">
            <a:schemeClr val="accent1"/>
          </a:fillRef>
          <a:effectRef idx="0">
            <a:schemeClr val="accent1"/>
          </a:effectRef>
          <a:fontRef idx="minor">
            <a:schemeClr val="tx1"/>
          </a:fontRef>
        </p:style>
      </p:cxnSp>
      <p:cxnSp>
        <p:nvCxnSpPr>
          <p:cNvPr id="130" name="Прямая соединительная линия 129"/>
          <p:cNvCxnSpPr/>
          <p:nvPr/>
        </p:nvCxnSpPr>
        <p:spPr>
          <a:xfrm>
            <a:off x="251520" y="5949280"/>
            <a:ext cx="6048672" cy="0"/>
          </a:xfrm>
          <a:prstGeom prst="line">
            <a:avLst/>
          </a:prstGeom>
          <a:ln cmpd="dbl">
            <a:solidFill>
              <a:srgbClr val="1205BF"/>
            </a:solidFill>
          </a:ln>
        </p:spPr>
        <p:style>
          <a:lnRef idx="1">
            <a:schemeClr val="accent1"/>
          </a:lnRef>
          <a:fillRef idx="0">
            <a:schemeClr val="accent1"/>
          </a:fillRef>
          <a:effectRef idx="0">
            <a:schemeClr val="accent1"/>
          </a:effectRef>
          <a:fontRef idx="minor">
            <a:schemeClr val="tx1"/>
          </a:fontRef>
        </p:style>
      </p:cxnSp>
      <p:graphicFrame>
        <p:nvGraphicFramePr>
          <p:cNvPr id="2074" name="Object 26"/>
          <p:cNvGraphicFramePr>
            <a:graphicFrameLocks noChangeAspect="1"/>
          </p:cNvGraphicFramePr>
          <p:nvPr/>
        </p:nvGraphicFramePr>
        <p:xfrm>
          <a:off x="251520" y="6021288"/>
          <a:ext cx="2825750" cy="376237"/>
        </p:xfrm>
        <a:graphic>
          <a:graphicData uri="http://schemas.openxmlformats.org/presentationml/2006/ole">
            <p:oleObj spid="_x0000_s2074" name="Формула" r:id="rId21" imgW="2108160" imgH="2538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b="1"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Multiplicity measurements in pp → X t anti-t</a:t>
            </a:r>
            <a:endParaRPr lang="ru-RU" sz="32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10" name="TextBox 9"/>
          <p:cNvSpPr txBox="1"/>
          <p:nvPr/>
        </p:nvSpPr>
        <p:spPr>
          <a:xfrm>
            <a:off x="87041" y="692696"/>
            <a:ext cx="7797327"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Basic mechanism of t anti-t production at LHC (also with virtual(!) gluon)</a:t>
            </a:r>
            <a:endParaRPr lang="ru-RU" sz="2000" dirty="0">
              <a:latin typeface="Times New Roman" pitchFamily="18" charset="0"/>
              <a:cs typeface="Times New Roman" pitchFamily="18" charset="0"/>
            </a:endParaRPr>
          </a:p>
        </p:txBody>
      </p:sp>
      <p:sp>
        <p:nvSpPr>
          <p:cNvPr id="11" name="Right Arrow 259"/>
          <p:cNvSpPr/>
          <p:nvPr/>
        </p:nvSpPr>
        <p:spPr>
          <a:xfrm>
            <a:off x="2000232" y="1711863"/>
            <a:ext cx="500066" cy="75203"/>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2" name="Group 191"/>
          <p:cNvGrpSpPr/>
          <p:nvPr/>
        </p:nvGrpSpPr>
        <p:grpSpPr>
          <a:xfrm>
            <a:off x="107504" y="2420888"/>
            <a:ext cx="2638076" cy="504056"/>
            <a:chOff x="71406" y="2431949"/>
            <a:chExt cx="3284200" cy="714688"/>
          </a:xfrm>
        </p:grpSpPr>
        <p:cxnSp>
          <p:nvCxnSpPr>
            <p:cNvPr id="13" name="Straight Connector 318"/>
            <p:cNvCxnSpPr/>
            <p:nvPr/>
          </p:nvCxnSpPr>
          <p:spPr>
            <a:xfrm rot="5400000" flipH="1" flipV="1">
              <a:off x="478161" y="2277690"/>
              <a:ext cx="30946" cy="339465"/>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319"/>
            <p:cNvCxnSpPr/>
            <p:nvPr/>
          </p:nvCxnSpPr>
          <p:spPr>
            <a:xfrm>
              <a:off x="298318" y="3080221"/>
              <a:ext cx="365049" cy="1444"/>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320"/>
            <p:cNvCxnSpPr/>
            <p:nvPr/>
          </p:nvCxnSpPr>
          <p:spPr>
            <a:xfrm rot="5400000" flipH="1" flipV="1">
              <a:off x="5946" y="2789509"/>
              <a:ext cx="584744" cy="1014"/>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Freeform 49"/>
            <p:cNvSpPr>
              <a:spLocks/>
            </p:cNvSpPr>
            <p:nvPr/>
          </p:nvSpPr>
          <p:spPr bwMode="auto">
            <a:xfrm rot="11056729">
              <a:off x="71406" y="2443872"/>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7" name="Freeform 49"/>
            <p:cNvSpPr>
              <a:spLocks/>
            </p:cNvSpPr>
            <p:nvPr/>
          </p:nvSpPr>
          <p:spPr bwMode="auto">
            <a:xfrm rot="10247901">
              <a:off x="72049" y="3061801"/>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8" name="Oval 324"/>
            <p:cNvSpPr/>
            <p:nvPr/>
          </p:nvSpPr>
          <p:spPr>
            <a:xfrm>
              <a:off x="207055" y="2431949"/>
              <a:ext cx="136894" cy="664835"/>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TextBox 18"/>
            <p:cNvSpPr txBox="1"/>
            <p:nvPr/>
          </p:nvSpPr>
          <p:spPr>
            <a:xfrm>
              <a:off x="576630" y="2534047"/>
              <a:ext cx="363985" cy="463855"/>
            </a:xfrm>
            <a:prstGeom prst="rect">
              <a:avLst/>
            </a:prstGeom>
            <a:noFill/>
          </p:spPr>
          <p:txBody>
            <a:bodyPr wrap="none" rtlCol="0">
              <a:spAutoFit/>
            </a:bodyPr>
            <a:lstStyle/>
            <a:p>
              <a:r>
                <a:rPr lang="en-US" b="1" dirty="0" smtClean="0"/>
                <a:t>=</a:t>
              </a:r>
              <a:endParaRPr lang="ru-RU" b="1" dirty="0"/>
            </a:p>
          </p:txBody>
        </p:sp>
        <p:cxnSp>
          <p:nvCxnSpPr>
            <p:cNvPr id="20" name="Straight Connector 326"/>
            <p:cNvCxnSpPr/>
            <p:nvPr/>
          </p:nvCxnSpPr>
          <p:spPr>
            <a:xfrm rot="5400000" flipH="1" flipV="1">
              <a:off x="1345153" y="2344106"/>
              <a:ext cx="30946" cy="339466"/>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327"/>
            <p:cNvCxnSpPr/>
            <p:nvPr/>
          </p:nvCxnSpPr>
          <p:spPr>
            <a:xfrm>
              <a:off x="1165310" y="3080221"/>
              <a:ext cx="365049" cy="1444"/>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328"/>
            <p:cNvCxnSpPr/>
            <p:nvPr/>
          </p:nvCxnSpPr>
          <p:spPr>
            <a:xfrm rot="5400000" flipH="1" flipV="1">
              <a:off x="872938" y="2789509"/>
              <a:ext cx="584744" cy="1014"/>
            </a:xfrm>
            <a:prstGeom prst="line">
              <a:avLst/>
            </a:prstGeom>
            <a:ln w="6985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23" name="Freeform 49"/>
            <p:cNvSpPr>
              <a:spLocks/>
            </p:cNvSpPr>
            <p:nvPr/>
          </p:nvSpPr>
          <p:spPr bwMode="auto">
            <a:xfrm rot="11056729">
              <a:off x="938399" y="2494151"/>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24" name="Freeform 49"/>
            <p:cNvSpPr>
              <a:spLocks/>
            </p:cNvSpPr>
            <p:nvPr/>
          </p:nvSpPr>
          <p:spPr bwMode="auto">
            <a:xfrm rot="10247901">
              <a:off x="939041" y="3061801"/>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25" name="Straight Connector 332"/>
            <p:cNvCxnSpPr/>
            <p:nvPr/>
          </p:nvCxnSpPr>
          <p:spPr>
            <a:xfrm rot="5400000" flipH="1" flipV="1">
              <a:off x="2212145" y="2344106"/>
              <a:ext cx="30946" cy="339466"/>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333"/>
            <p:cNvCxnSpPr/>
            <p:nvPr/>
          </p:nvCxnSpPr>
          <p:spPr>
            <a:xfrm>
              <a:off x="2032302" y="3080221"/>
              <a:ext cx="365049" cy="1444"/>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334"/>
            <p:cNvCxnSpPr/>
            <p:nvPr/>
          </p:nvCxnSpPr>
          <p:spPr>
            <a:xfrm rot="5400000" flipH="1" flipV="1">
              <a:off x="1739930" y="2789509"/>
              <a:ext cx="584744" cy="1014"/>
            </a:xfrm>
            <a:prstGeom prst="line">
              <a:avLst/>
            </a:prstGeom>
            <a:ln w="698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Freeform 49"/>
            <p:cNvSpPr>
              <a:spLocks/>
            </p:cNvSpPr>
            <p:nvPr/>
          </p:nvSpPr>
          <p:spPr bwMode="auto">
            <a:xfrm rot="11056729">
              <a:off x="1805390" y="2494151"/>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29" name="Freeform 49"/>
            <p:cNvSpPr>
              <a:spLocks/>
            </p:cNvSpPr>
            <p:nvPr/>
          </p:nvSpPr>
          <p:spPr bwMode="auto">
            <a:xfrm rot="10247901">
              <a:off x="1806033" y="3061801"/>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30" name="Straight Connector 337"/>
            <p:cNvCxnSpPr/>
            <p:nvPr/>
          </p:nvCxnSpPr>
          <p:spPr>
            <a:xfrm flipV="1">
              <a:off x="2990557" y="2496922"/>
              <a:ext cx="319418" cy="323413"/>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38"/>
            <p:cNvCxnSpPr/>
            <p:nvPr/>
          </p:nvCxnSpPr>
          <p:spPr>
            <a:xfrm>
              <a:off x="2990557" y="2886751"/>
              <a:ext cx="365049" cy="259886"/>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reeform 49"/>
            <p:cNvSpPr>
              <a:spLocks/>
            </p:cNvSpPr>
            <p:nvPr/>
          </p:nvSpPr>
          <p:spPr bwMode="auto">
            <a:xfrm rot="12940629">
              <a:off x="2570853" y="2739010"/>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33" name="Freeform 49"/>
            <p:cNvSpPr>
              <a:spLocks/>
            </p:cNvSpPr>
            <p:nvPr/>
          </p:nvSpPr>
          <p:spPr bwMode="auto">
            <a:xfrm rot="8104072">
              <a:off x="2600288" y="2891989"/>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34" name="Freeform 49"/>
            <p:cNvSpPr>
              <a:spLocks/>
            </p:cNvSpPr>
            <p:nvPr/>
          </p:nvSpPr>
          <p:spPr bwMode="auto">
            <a:xfrm rot="10800000">
              <a:off x="2763645" y="2821779"/>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35" name="TextBox 34"/>
            <p:cNvSpPr txBox="1"/>
            <p:nvPr/>
          </p:nvSpPr>
          <p:spPr>
            <a:xfrm>
              <a:off x="1474824" y="2534047"/>
              <a:ext cx="363985" cy="463855"/>
            </a:xfrm>
            <a:prstGeom prst="rect">
              <a:avLst/>
            </a:prstGeom>
            <a:noFill/>
          </p:spPr>
          <p:txBody>
            <a:bodyPr wrap="none" rtlCol="0">
              <a:spAutoFit/>
            </a:bodyPr>
            <a:lstStyle/>
            <a:p>
              <a:r>
                <a:rPr lang="en-US" b="1" dirty="0" smtClean="0"/>
                <a:t>+</a:t>
              </a:r>
              <a:endParaRPr lang="ru-RU" b="1" dirty="0"/>
            </a:p>
          </p:txBody>
        </p:sp>
        <p:sp>
          <p:nvSpPr>
            <p:cNvPr id="36" name="TextBox 35"/>
            <p:cNvSpPr txBox="1"/>
            <p:nvPr/>
          </p:nvSpPr>
          <p:spPr>
            <a:xfrm>
              <a:off x="2212598" y="2534047"/>
              <a:ext cx="363985" cy="463855"/>
            </a:xfrm>
            <a:prstGeom prst="rect">
              <a:avLst/>
            </a:prstGeom>
            <a:noFill/>
          </p:spPr>
          <p:txBody>
            <a:bodyPr wrap="none" rtlCol="0">
              <a:spAutoFit/>
            </a:bodyPr>
            <a:lstStyle/>
            <a:p>
              <a:r>
                <a:rPr lang="en-US" b="1" dirty="0" smtClean="0"/>
                <a:t>+</a:t>
              </a:r>
              <a:endParaRPr lang="ru-RU" b="1" dirty="0"/>
            </a:p>
          </p:txBody>
        </p:sp>
      </p:grpSp>
      <p:graphicFrame>
        <p:nvGraphicFramePr>
          <p:cNvPr id="37" name="Object 190"/>
          <p:cNvGraphicFramePr>
            <a:graphicFrameLocks noChangeAspect="1"/>
          </p:cNvGraphicFramePr>
          <p:nvPr/>
        </p:nvGraphicFramePr>
        <p:xfrm>
          <a:off x="944563" y="3213100"/>
          <a:ext cx="2800350" cy="503238"/>
        </p:xfrm>
        <a:graphic>
          <a:graphicData uri="http://schemas.openxmlformats.org/presentationml/2006/ole">
            <p:oleObj spid="_x0000_s3074" name="Формула" r:id="rId5" imgW="1625400" imgH="241200" progId="Equation.3">
              <p:embed/>
            </p:oleObj>
          </a:graphicData>
        </a:graphic>
      </p:graphicFrame>
      <p:sp>
        <p:nvSpPr>
          <p:cNvPr id="50" name="TextBox 49"/>
          <p:cNvSpPr txBox="1"/>
          <p:nvPr/>
        </p:nvSpPr>
        <p:spPr>
          <a:xfrm>
            <a:off x="36480" y="5013176"/>
            <a:ext cx="9144032" cy="1261884"/>
          </a:xfrm>
          <a:prstGeom prst="rect">
            <a:avLst/>
          </a:prstGeom>
          <a:noFill/>
        </p:spPr>
        <p:txBody>
          <a:bodyPr wrap="square" rtlCol="0">
            <a:spAutoFit/>
          </a:bodyPr>
          <a:lstStyle/>
          <a:p>
            <a:r>
              <a:rPr lang="en-US" sz="2000" dirty="0" smtClean="0">
                <a:solidFill>
                  <a:srgbClr val="FF0000"/>
                </a:solidFill>
                <a:latin typeface="Times New Roman" pitchFamily="18" charset="0"/>
                <a:cs typeface="Times New Roman" pitchFamily="18" charset="0"/>
              </a:rPr>
              <a:t>MOTIVATIONS: </a:t>
            </a:r>
          </a:p>
          <a:p>
            <a:r>
              <a:rPr lang="en-US" sz="1400" dirty="0" smtClean="0">
                <a:solidFill>
                  <a:srgbClr val="FF0000"/>
                </a:solidFill>
                <a:latin typeface="Times New Roman" pitchFamily="18" charset="0"/>
                <a:cs typeface="Times New Roman" pitchFamily="18" charset="0"/>
              </a:rPr>
              <a:t>- </a:t>
            </a:r>
            <a:r>
              <a:rPr lang="en-US" sz="1400" u="sng"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 check directly (independent on fragmentation model!) QCD predictions for multiplicities in jets, </a:t>
            </a:r>
          </a:p>
          <a:p>
            <a:r>
              <a:rPr lang="en-US" sz="1400" dirty="0" smtClean="0">
                <a:solidFill>
                  <a:srgbClr val="FF0000"/>
                </a:solidFill>
                <a:latin typeface="Times New Roman" pitchFamily="18" charset="0"/>
                <a:cs typeface="Times New Roman" pitchFamily="18" charset="0"/>
              </a:rPr>
              <a:t>especially induced by a virtual gluon  (              </a:t>
            </a:r>
            <a:r>
              <a:rPr lang="en-US" sz="1400" dirty="0" smtClean="0">
                <a:latin typeface="Times New Roman" pitchFamily="18" charset="0"/>
                <a:cs typeface="Times New Roman" pitchFamily="18" charset="0"/>
              </a:rPr>
              <a:t>is normalized to the real data!</a:t>
            </a:r>
            <a:r>
              <a:rPr lang="en-US" sz="1400" dirty="0" smtClean="0">
                <a:solidFill>
                  <a:srgbClr val="FF0000"/>
                </a:solidFill>
                <a:latin typeface="Times New Roman" pitchFamily="18" charset="0"/>
                <a:cs typeface="Times New Roman" pitchFamily="18" charset="0"/>
              </a:rPr>
              <a:t>), </a:t>
            </a:r>
          </a:p>
          <a:p>
            <a:r>
              <a:rPr lang="en-US" sz="1400" b="1" dirty="0" smtClean="0">
                <a:solidFill>
                  <a:srgbClr val="FF0000"/>
                </a:solidFill>
                <a:latin typeface="Times New Roman" pitchFamily="18" charset="0"/>
                <a:cs typeface="Times New Roman" pitchFamily="18" charset="0"/>
              </a:rPr>
              <a:t>-</a:t>
            </a:r>
            <a:r>
              <a:rPr lang="en-US" sz="1400" dirty="0" smtClean="0">
                <a:solidFill>
                  <a:srgbClr val="FF0000"/>
                </a:solidFill>
                <a:latin typeface="Times New Roman" pitchFamily="18" charset="0"/>
                <a:cs typeface="Times New Roman" pitchFamily="18" charset="0"/>
              </a:rPr>
              <a:t> to check model independent fragmentation of t anti-t,</a:t>
            </a:r>
          </a:p>
          <a:p>
            <a:r>
              <a:rPr lang="en-US" sz="1400" dirty="0" smtClean="0">
                <a:solidFill>
                  <a:srgbClr val="FF0000"/>
                </a:solidFill>
                <a:latin typeface="Times New Roman" pitchFamily="18" charset="0"/>
                <a:cs typeface="Times New Roman" pitchFamily="18" charset="0"/>
              </a:rPr>
              <a:t>- to check  (</a:t>
            </a:r>
            <a:r>
              <a:rPr lang="en-US" sz="1400" b="1" dirty="0" smtClean="0">
                <a:solidFill>
                  <a:srgbClr val="FF0000"/>
                </a:solidFill>
                <a:latin typeface="Times New Roman" pitchFamily="18" charset="0"/>
                <a:cs typeface="Times New Roman" pitchFamily="18" charset="0"/>
              </a:rPr>
              <a:t>visible!</a:t>
            </a:r>
            <a:r>
              <a:rPr lang="en-US" sz="1400" dirty="0" smtClean="0">
                <a:solidFill>
                  <a:srgbClr val="FF0000"/>
                </a:solidFill>
                <a:latin typeface="Times New Roman" pitchFamily="18" charset="0"/>
                <a:cs typeface="Times New Roman" pitchFamily="18" charset="0"/>
              </a:rPr>
              <a:t>) </a:t>
            </a:r>
            <a:r>
              <a:rPr lang="en-US" sz="1400" dirty="0" err="1" smtClean="0">
                <a:solidFill>
                  <a:srgbClr val="FF0000"/>
                </a:solidFill>
                <a:latin typeface="Times New Roman" pitchFamily="18" charset="0"/>
                <a:cs typeface="Times New Roman" pitchFamily="18" charset="0"/>
              </a:rPr>
              <a:t>parton-parton-C.M.Energy</a:t>
            </a:r>
            <a:r>
              <a:rPr lang="en-US" sz="1400" dirty="0" smtClean="0">
                <a:solidFill>
                  <a:srgbClr val="FF0000"/>
                </a:solidFill>
                <a:latin typeface="Times New Roman" pitchFamily="18" charset="0"/>
                <a:cs typeface="Times New Roman" pitchFamily="18" charset="0"/>
              </a:rPr>
              <a:t> dependence of             </a:t>
            </a:r>
            <a:endParaRPr lang="ru-RU" sz="1400" dirty="0">
              <a:solidFill>
                <a:srgbClr val="FF0000"/>
              </a:solidFill>
              <a:latin typeface="Times New Roman" pitchFamily="18" charset="0"/>
              <a:cs typeface="Times New Roman" pitchFamily="18" charset="0"/>
            </a:endParaRPr>
          </a:p>
        </p:txBody>
      </p:sp>
      <p:graphicFrame>
        <p:nvGraphicFramePr>
          <p:cNvPr id="51" name="Object 192"/>
          <p:cNvGraphicFramePr>
            <a:graphicFrameLocks noChangeAspect="1"/>
          </p:cNvGraphicFramePr>
          <p:nvPr/>
        </p:nvGraphicFramePr>
        <p:xfrm>
          <a:off x="2920376" y="5523622"/>
          <a:ext cx="571504" cy="331958"/>
        </p:xfrm>
        <a:graphic>
          <a:graphicData uri="http://schemas.openxmlformats.org/presentationml/2006/ole">
            <p:oleObj spid="_x0000_s3075" name="Equation" r:id="rId6" imgW="495000" imgH="253800" progId="Equation.3">
              <p:embed/>
            </p:oleObj>
          </a:graphicData>
        </a:graphic>
      </p:graphicFrame>
      <p:grpSp>
        <p:nvGrpSpPr>
          <p:cNvPr id="154" name="Группа 153"/>
          <p:cNvGrpSpPr/>
          <p:nvPr/>
        </p:nvGrpSpPr>
        <p:grpSpPr>
          <a:xfrm>
            <a:off x="71406" y="1031883"/>
            <a:ext cx="1996956" cy="1326687"/>
            <a:chOff x="71406" y="887867"/>
            <a:chExt cx="1996956" cy="1326687"/>
          </a:xfrm>
        </p:grpSpPr>
        <p:cxnSp>
          <p:nvCxnSpPr>
            <p:cNvPr id="52" name="Straight Connector 235"/>
            <p:cNvCxnSpPr/>
            <p:nvPr/>
          </p:nvCxnSpPr>
          <p:spPr>
            <a:xfrm>
              <a:off x="605093" y="1609367"/>
              <a:ext cx="408626" cy="84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234"/>
            <p:cNvCxnSpPr/>
            <p:nvPr/>
          </p:nvCxnSpPr>
          <p:spPr>
            <a:xfrm>
              <a:off x="546717" y="1571543"/>
              <a:ext cx="408626" cy="84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32"/>
            <p:cNvCxnSpPr/>
            <p:nvPr/>
          </p:nvCxnSpPr>
          <p:spPr>
            <a:xfrm>
              <a:off x="605093" y="1533718"/>
              <a:ext cx="408626" cy="84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227"/>
            <p:cNvCxnSpPr/>
            <p:nvPr/>
          </p:nvCxnSpPr>
          <p:spPr>
            <a:xfrm>
              <a:off x="605093" y="1722839"/>
              <a:ext cx="350251" cy="84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225"/>
            <p:cNvCxnSpPr/>
            <p:nvPr/>
          </p:nvCxnSpPr>
          <p:spPr>
            <a:xfrm flipV="1">
              <a:off x="605093" y="1420246"/>
              <a:ext cx="350251" cy="42867"/>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183"/>
            <p:cNvCxnSpPr/>
            <p:nvPr/>
          </p:nvCxnSpPr>
          <p:spPr>
            <a:xfrm>
              <a:off x="1013718" y="1760664"/>
              <a:ext cx="350251" cy="3782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184"/>
            <p:cNvCxnSpPr/>
            <p:nvPr/>
          </p:nvCxnSpPr>
          <p:spPr>
            <a:xfrm flipV="1">
              <a:off x="1013718" y="1647191"/>
              <a:ext cx="233501" cy="3782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185"/>
            <p:cNvCxnSpPr>
              <a:stCxn id="69" idx="6"/>
            </p:cNvCxnSpPr>
            <p:nvPr/>
          </p:nvCxnSpPr>
          <p:spPr>
            <a:xfrm>
              <a:off x="1072094" y="1722839"/>
              <a:ext cx="233501" cy="84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186"/>
            <p:cNvCxnSpPr/>
            <p:nvPr/>
          </p:nvCxnSpPr>
          <p:spPr>
            <a:xfrm>
              <a:off x="1013718" y="1458070"/>
              <a:ext cx="342468" cy="7060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187"/>
            <p:cNvCxnSpPr/>
            <p:nvPr/>
          </p:nvCxnSpPr>
          <p:spPr>
            <a:xfrm>
              <a:off x="1013718" y="1495895"/>
              <a:ext cx="233501" cy="7564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188"/>
            <p:cNvCxnSpPr/>
            <p:nvPr/>
          </p:nvCxnSpPr>
          <p:spPr>
            <a:xfrm flipV="1">
              <a:off x="1013718" y="1458070"/>
              <a:ext cx="350251" cy="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192"/>
            <p:cNvCxnSpPr/>
            <p:nvPr/>
          </p:nvCxnSpPr>
          <p:spPr>
            <a:xfrm flipV="1">
              <a:off x="1045616" y="1231125"/>
              <a:ext cx="435103" cy="18912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193"/>
            <p:cNvCxnSpPr/>
            <p:nvPr/>
          </p:nvCxnSpPr>
          <p:spPr>
            <a:xfrm rot="16200000" flipH="1">
              <a:off x="1032945" y="1714960"/>
              <a:ext cx="226945" cy="318353"/>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05093" y="1175899"/>
              <a:ext cx="304892" cy="307777"/>
            </a:xfrm>
            <a:prstGeom prst="rect">
              <a:avLst/>
            </a:prstGeom>
            <a:noFill/>
          </p:spPr>
          <p:txBody>
            <a:bodyPr wrap="none" rtlCol="0">
              <a:spAutoFit/>
            </a:bodyPr>
            <a:lstStyle/>
            <a:p>
              <a:r>
                <a:rPr lang="en-US" sz="1400" dirty="0" smtClean="0"/>
                <a:t>t*</a:t>
              </a:r>
              <a:endParaRPr lang="ru-RU" dirty="0"/>
            </a:p>
          </p:txBody>
        </p:sp>
        <p:sp>
          <p:nvSpPr>
            <p:cNvPr id="66" name="TextBox 65"/>
            <p:cNvSpPr txBox="1"/>
            <p:nvPr/>
          </p:nvSpPr>
          <p:spPr>
            <a:xfrm>
              <a:off x="618270" y="1743172"/>
              <a:ext cx="304892" cy="307777"/>
            </a:xfrm>
            <a:prstGeom prst="rect">
              <a:avLst/>
            </a:prstGeom>
            <a:noFill/>
          </p:spPr>
          <p:txBody>
            <a:bodyPr wrap="none" rtlCol="0">
              <a:spAutoFit/>
            </a:bodyPr>
            <a:lstStyle/>
            <a:p>
              <a:r>
                <a:rPr lang="en-US" sz="1400" dirty="0" smtClean="0"/>
                <a:t>t*</a:t>
              </a:r>
              <a:endParaRPr lang="ru-RU" sz="1400" dirty="0"/>
            </a:p>
          </p:txBody>
        </p:sp>
        <p:sp>
          <p:nvSpPr>
            <p:cNvPr id="67" name="TextBox 66"/>
            <p:cNvSpPr txBox="1"/>
            <p:nvPr/>
          </p:nvSpPr>
          <p:spPr>
            <a:xfrm>
              <a:off x="605093" y="1647191"/>
              <a:ext cx="243978" cy="307777"/>
            </a:xfrm>
            <a:prstGeom prst="rect">
              <a:avLst/>
            </a:prstGeom>
            <a:noFill/>
          </p:spPr>
          <p:txBody>
            <a:bodyPr wrap="none" rtlCol="0">
              <a:spAutoFit/>
            </a:bodyPr>
            <a:lstStyle/>
            <a:p>
              <a:r>
                <a:rPr lang="en-US" sz="1400" dirty="0"/>
                <a:t>-</a:t>
              </a:r>
              <a:endParaRPr lang="ru-RU" sz="1400" dirty="0"/>
            </a:p>
          </p:txBody>
        </p:sp>
        <p:sp>
          <p:nvSpPr>
            <p:cNvPr id="68" name="Oval 199"/>
            <p:cNvSpPr/>
            <p:nvPr/>
          </p:nvSpPr>
          <p:spPr>
            <a:xfrm>
              <a:off x="838593" y="1344597"/>
              <a:ext cx="233501" cy="151297"/>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Oval 200"/>
            <p:cNvSpPr/>
            <p:nvPr/>
          </p:nvSpPr>
          <p:spPr>
            <a:xfrm>
              <a:off x="838593" y="1647191"/>
              <a:ext cx="233501" cy="151297"/>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TextBox 69"/>
            <p:cNvSpPr txBox="1"/>
            <p:nvPr/>
          </p:nvSpPr>
          <p:spPr>
            <a:xfrm>
              <a:off x="1041914" y="1084146"/>
              <a:ext cx="234360" cy="307777"/>
            </a:xfrm>
            <a:prstGeom prst="rect">
              <a:avLst/>
            </a:prstGeom>
            <a:noFill/>
          </p:spPr>
          <p:txBody>
            <a:bodyPr wrap="none" rtlCol="0">
              <a:spAutoFit/>
            </a:bodyPr>
            <a:lstStyle/>
            <a:p>
              <a:r>
                <a:rPr lang="en-US" sz="1400" dirty="0" smtClean="0"/>
                <a:t>t</a:t>
              </a:r>
              <a:endParaRPr lang="ru-RU" dirty="0"/>
            </a:p>
          </p:txBody>
        </p:sp>
        <p:sp>
          <p:nvSpPr>
            <p:cNvPr id="71" name="TextBox 70"/>
            <p:cNvSpPr txBox="1"/>
            <p:nvPr/>
          </p:nvSpPr>
          <p:spPr>
            <a:xfrm>
              <a:off x="968521" y="1894468"/>
              <a:ext cx="234360" cy="307777"/>
            </a:xfrm>
            <a:prstGeom prst="rect">
              <a:avLst/>
            </a:prstGeom>
            <a:noFill/>
          </p:spPr>
          <p:txBody>
            <a:bodyPr wrap="none" rtlCol="0">
              <a:spAutoFit/>
            </a:bodyPr>
            <a:lstStyle/>
            <a:p>
              <a:r>
                <a:rPr lang="en-US" sz="1400" dirty="0" smtClean="0"/>
                <a:t>t</a:t>
              </a:r>
              <a:endParaRPr lang="ru-RU" dirty="0"/>
            </a:p>
          </p:txBody>
        </p:sp>
        <p:sp>
          <p:nvSpPr>
            <p:cNvPr id="72" name="TextBox 71"/>
            <p:cNvSpPr txBox="1"/>
            <p:nvPr/>
          </p:nvSpPr>
          <p:spPr>
            <a:xfrm>
              <a:off x="955343" y="1798488"/>
              <a:ext cx="243978" cy="307777"/>
            </a:xfrm>
            <a:prstGeom prst="rect">
              <a:avLst/>
            </a:prstGeom>
            <a:noFill/>
          </p:spPr>
          <p:txBody>
            <a:bodyPr wrap="none" rtlCol="0">
              <a:spAutoFit/>
            </a:bodyPr>
            <a:lstStyle/>
            <a:p>
              <a:r>
                <a:rPr lang="en-US" sz="1400" dirty="0"/>
                <a:t>-</a:t>
              </a:r>
              <a:endParaRPr lang="ru-RU" sz="1400" dirty="0"/>
            </a:p>
          </p:txBody>
        </p:sp>
        <p:cxnSp>
          <p:nvCxnSpPr>
            <p:cNvPr id="73" name="Straight Connector 204"/>
            <p:cNvCxnSpPr/>
            <p:nvPr/>
          </p:nvCxnSpPr>
          <p:spPr>
            <a:xfrm rot="5400000">
              <a:off x="1425622" y="1059277"/>
              <a:ext cx="226945" cy="11675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205"/>
            <p:cNvCxnSpPr/>
            <p:nvPr/>
          </p:nvCxnSpPr>
          <p:spPr>
            <a:xfrm rot="5400000">
              <a:off x="1525684" y="1029820"/>
              <a:ext cx="194164" cy="28409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206"/>
            <p:cNvCxnSpPr/>
            <p:nvPr/>
          </p:nvCxnSpPr>
          <p:spPr>
            <a:xfrm rot="10800000" flipV="1">
              <a:off x="1480721" y="1268949"/>
              <a:ext cx="408625" cy="504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207"/>
            <p:cNvCxnSpPr/>
            <p:nvPr/>
          </p:nvCxnSpPr>
          <p:spPr>
            <a:xfrm rot="10800000" flipV="1">
              <a:off x="1480720" y="1188258"/>
              <a:ext cx="459219" cy="8069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208"/>
            <p:cNvCxnSpPr/>
            <p:nvPr/>
          </p:nvCxnSpPr>
          <p:spPr>
            <a:xfrm rot="10800000" flipV="1">
              <a:off x="1546877" y="1117652"/>
              <a:ext cx="342468" cy="11347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209"/>
            <p:cNvCxnSpPr/>
            <p:nvPr/>
          </p:nvCxnSpPr>
          <p:spPr>
            <a:xfrm rot="5400000">
              <a:off x="1462565" y="984512"/>
              <a:ext cx="269813" cy="2335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210"/>
            <p:cNvCxnSpPr/>
            <p:nvPr/>
          </p:nvCxnSpPr>
          <p:spPr>
            <a:xfrm rot="16200000" flipH="1">
              <a:off x="1221309" y="2071894"/>
              <a:ext cx="226945" cy="5837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211"/>
            <p:cNvCxnSpPr/>
            <p:nvPr/>
          </p:nvCxnSpPr>
          <p:spPr>
            <a:xfrm flipV="1">
              <a:off x="1305594" y="1949785"/>
              <a:ext cx="400843" cy="42867"/>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212"/>
            <p:cNvCxnSpPr/>
            <p:nvPr/>
          </p:nvCxnSpPr>
          <p:spPr>
            <a:xfrm>
              <a:off x="1371752" y="1987609"/>
              <a:ext cx="342468" cy="3278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213"/>
            <p:cNvCxnSpPr/>
            <p:nvPr/>
          </p:nvCxnSpPr>
          <p:spPr>
            <a:xfrm rot="16200000" flipH="1">
              <a:off x="1298597" y="1994607"/>
              <a:ext cx="189121" cy="17512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214"/>
            <p:cNvCxnSpPr/>
            <p:nvPr/>
          </p:nvCxnSpPr>
          <p:spPr>
            <a:xfrm>
              <a:off x="1305594" y="1987610"/>
              <a:ext cx="350251" cy="15129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84" name="Object 216"/>
            <p:cNvGraphicFramePr>
              <a:graphicFrameLocks noChangeAspect="1"/>
            </p:cNvGraphicFramePr>
            <p:nvPr/>
          </p:nvGraphicFramePr>
          <p:xfrm>
            <a:off x="1772595" y="887867"/>
            <a:ext cx="295767" cy="305433"/>
          </p:xfrm>
          <a:graphic>
            <a:graphicData uri="http://schemas.openxmlformats.org/presentationml/2006/ole">
              <p:oleObj spid="_x0000_s3076" name="Equation" r:id="rId7" imgW="152280" imgH="228600" progId="Equation.3">
                <p:embed/>
              </p:oleObj>
            </a:graphicData>
          </a:graphic>
        </p:graphicFrame>
        <p:graphicFrame>
          <p:nvGraphicFramePr>
            <p:cNvPr id="85" name="Object 66"/>
            <p:cNvGraphicFramePr>
              <a:graphicFrameLocks noChangeAspect="1"/>
            </p:cNvGraphicFramePr>
            <p:nvPr/>
          </p:nvGraphicFramePr>
          <p:xfrm>
            <a:off x="1563127" y="1428736"/>
            <a:ext cx="416585" cy="361470"/>
          </p:xfrm>
          <a:graphic>
            <a:graphicData uri="http://schemas.openxmlformats.org/presentationml/2006/ole">
              <p:oleObj spid="_x0000_s3077" name="Equation" r:id="rId8" imgW="241200" imgH="241200" progId="Equation.3">
                <p:embed/>
              </p:oleObj>
            </a:graphicData>
          </a:graphic>
        </p:graphicFrame>
        <p:sp>
          <p:nvSpPr>
            <p:cNvPr id="86" name="Right Brace 219"/>
            <p:cNvSpPr/>
            <p:nvPr/>
          </p:nvSpPr>
          <p:spPr>
            <a:xfrm>
              <a:off x="1363969" y="1420246"/>
              <a:ext cx="116750" cy="416066"/>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87" name="Freeform 58"/>
            <p:cNvSpPr>
              <a:spLocks/>
            </p:cNvSpPr>
            <p:nvPr/>
          </p:nvSpPr>
          <p:spPr bwMode="auto">
            <a:xfrm rot="2166101">
              <a:off x="102192" y="1350596"/>
              <a:ext cx="459724" cy="63652"/>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88" name="Freeform 58"/>
            <p:cNvSpPr>
              <a:spLocks/>
            </p:cNvSpPr>
            <p:nvPr/>
          </p:nvSpPr>
          <p:spPr bwMode="auto">
            <a:xfrm rot="19705528">
              <a:off x="71406" y="1737210"/>
              <a:ext cx="459724" cy="63652"/>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a:lstStyle/>
            <a:p>
              <a:endParaRPr lang="ru-RU"/>
            </a:p>
          </p:txBody>
        </p:sp>
        <p:sp>
          <p:nvSpPr>
            <p:cNvPr id="89" name="Oval 224"/>
            <p:cNvSpPr/>
            <p:nvPr/>
          </p:nvSpPr>
          <p:spPr>
            <a:xfrm>
              <a:off x="488342" y="1387464"/>
              <a:ext cx="175125" cy="373200"/>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0" name="Group 190"/>
          <p:cNvGrpSpPr/>
          <p:nvPr/>
        </p:nvGrpSpPr>
        <p:grpSpPr>
          <a:xfrm>
            <a:off x="2357422" y="1052736"/>
            <a:ext cx="6764187" cy="1093000"/>
            <a:chOff x="2379813" y="1121554"/>
            <a:chExt cx="6801123" cy="1093000"/>
          </a:xfrm>
        </p:grpSpPr>
        <p:cxnSp>
          <p:nvCxnSpPr>
            <p:cNvPr id="91" name="Straight Connector 238"/>
            <p:cNvCxnSpPr>
              <a:stCxn id="101" idx="7"/>
            </p:cNvCxnSpPr>
            <p:nvPr/>
          </p:nvCxnSpPr>
          <p:spPr>
            <a:xfrm rot="5400000" flipH="1" flipV="1">
              <a:off x="3105118" y="1229818"/>
              <a:ext cx="22760" cy="48584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246"/>
            <p:cNvCxnSpPr/>
            <p:nvPr/>
          </p:nvCxnSpPr>
          <p:spPr>
            <a:xfrm rot="5400000">
              <a:off x="1922878" y="1756168"/>
              <a:ext cx="915321" cy="14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247"/>
            <p:cNvCxnSpPr/>
            <p:nvPr/>
          </p:nvCxnSpPr>
          <p:spPr>
            <a:xfrm rot="5400000">
              <a:off x="8399893" y="1755569"/>
              <a:ext cx="915321" cy="145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8853602" y="1137107"/>
              <a:ext cx="327334" cy="400110"/>
            </a:xfrm>
            <a:prstGeom prst="rect">
              <a:avLst/>
            </a:prstGeom>
            <a:noFill/>
          </p:spPr>
          <p:txBody>
            <a:bodyPr wrap="none" rtlCol="0">
              <a:spAutoFit/>
            </a:bodyPr>
            <a:lstStyle/>
            <a:p>
              <a:r>
                <a:rPr lang="en-US" sz="2000" dirty="0" smtClean="0"/>
                <a:t>2</a:t>
              </a:r>
              <a:endParaRPr lang="ru-RU" sz="2000" dirty="0"/>
            </a:p>
          </p:txBody>
        </p:sp>
        <p:sp>
          <p:nvSpPr>
            <p:cNvPr id="95" name="TextBox 94"/>
            <p:cNvSpPr txBox="1"/>
            <p:nvPr/>
          </p:nvSpPr>
          <p:spPr>
            <a:xfrm>
              <a:off x="2853999" y="1217570"/>
              <a:ext cx="309499" cy="211166"/>
            </a:xfrm>
            <a:prstGeom prst="rect">
              <a:avLst/>
            </a:prstGeom>
            <a:noFill/>
          </p:spPr>
          <p:txBody>
            <a:bodyPr wrap="square" rtlCol="0">
              <a:spAutoFit/>
            </a:bodyPr>
            <a:lstStyle/>
            <a:p>
              <a:r>
                <a:rPr lang="en-US" sz="1400" dirty="0" smtClean="0"/>
                <a:t>t*</a:t>
              </a:r>
              <a:endParaRPr lang="ru-RU" sz="1400" dirty="0"/>
            </a:p>
          </p:txBody>
        </p:sp>
        <p:cxnSp>
          <p:nvCxnSpPr>
            <p:cNvPr id="96" name="Straight Connector 264"/>
            <p:cNvCxnSpPr/>
            <p:nvPr/>
          </p:nvCxnSpPr>
          <p:spPr>
            <a:xfrm>
              <a:off x="2836962" y="1943547"/>
              <a:ext cx="522457" cy="119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265"/>
            <p:cNvCxnSpPr/>
            <p:nvPr/>
          </p:nvCxnSpPr>
          <p:spPr>
            <a:xfrm rot="5400000" flipH="1" flipV="1">
              <a:off x="2594671" y="1702325"/>
              <a:ext cx="484582" cy="145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98" name="Freeform 49"/>
            <p:cNvSpPr>
              <a:spLocks/>
            </p:cNvSpPr>
            <p:nvPr/>
          </p:nvSpPr>
          <p:spPr bwMode="auto">
            <a:xfrm rot="11056729">
              <a:off x="2512208" y="1416199"/>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99" name="Freeform 49"/>
            <p:cNvSpPr>
              <a:spLocks/>
            </p:cNvSpPr>
            <p:nvPr/>
          </p:nvSpPr>
          <p:spPr bwMode="auto">
            <a:xfrm rot="10247901">
              <a:off x="2513127" y="1928281"/>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00" name="Freeform 49"/>
            <p:cNvSpPr>
              <a:spLocks/>
            </p:cNvSpPr>
            <p:nvPr/>
          </p:nvSpPr>
          <p:spPr bwMode="auto">
            <a:xfrm rot="7823819">
              <a:off x="3112733" y="1313633"/>
              <a:ext cx="237020" cy="91964"/>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01" name="Oval 294"/>
            <p:cNvSpPr/>
            <p:nvPr/>
          </p:nvSpPr>
          <p:spPr>
            <a:xfrm>
              <a:off x="2706348" y="1406319"/>
              <a:ext cx="195921" cy="53124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2" name="Straight Connector 299"/>
            <p:cNvCxnSpPr>
              <a:stCxn id="108" idx="7"/>
            </p:cNvCxnSpPr>
            <p:nvPr/>
          </p:nvCxnSpPr>
          <p:spPr>
            <a:xfrm rot="5400000" flipH="1" flipV="1">
              <a:off x="4166167" y="1229818"/>
              <a:ext cx="22760" cy="48584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300"/>
            <p:cNvCxnSpPr/>
            <p:nvPr/>
          </p:nvCxnSpPr>
          <p:spPr>
            <a:xfrm>
              <a:off x="3898011" y="1943547"/>
              <a:ext cx="522457" cy="119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301"/>
            <p:cNvCxnSpPr/>
            <p:nvPr/>
          </p:nvCxnSpPr>
          <p:spPr>
            <a:xfrm rot="5400000" flipH="1" flipV="1">
              <a:off x="3655720" y="1702325"/>
              <a:ext cx="484582" cy="145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105" name="Freeform 49"/>
            <p:cNvSpPr>
              <a:spLocks/>
            </p:cNvSpPr>
            <p:nvPr/>
          </p:nvSpPr>
          <p:spPr bwMode="auto">
            <a:xfrm rot="11056729">
              <a:off x="3573257" y="1416199"/>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06" name="Freeform 49"/>
            <p:cNvSpPr>
              <a:spLocks/>
            </p:cNvSpPr>
            <p:nvPr/>
          </p:nvSpPr>
          <p:spPr bwMode="auto">
            <a:xfrm rot="10247901">
              <a:off x="3574176" y="1928281"/>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07" name="Freeform 49"/>
            <p:cNvSpPr>
              <a:spLocks/>
            </p:cNvSpPr>
            <p:nvPr/>
          </p:nvSpPr>
          <p:spPr bwMode="auto">
            <a:xfrm rot="7823819">
              <a:off x="4107801" y="1777188"/>
              <a:ext cx="269680" cy="84552"/>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08" name="Oval 305"/>
            <p:cNvSpPr/>
            <p:nvPr/>
          </p:nvSpPr>
          <p:spPr>
            <a:xfrm>
              <a:off x="3767397" y="1406319"/>
              <a:ext cx="195921" cy="53124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9" name="Straight Connector 306"/>
            <p:cNvCxnSpPr>
              <a:stCxn id="115" idx="7"/>
            </p:cNvCxnSpPr>
            <p:nvPr/>
          </p:nvCxnSpPr>
          <p:spPr>
            <a:xfrm rot="5400000" flipH="1" flipV="1">
              <a:off x="5164857" y="1218730"/>
              <a:ext cx="25645" cy="48584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307"/>
            <p:cNvCxnSpPr/>
            <p:nvPr/>
          </p:nvCxnSpPr>
          <p:spPr>
            <a:xfrm>
              <a:off x="4898144" y="1931016"/>
              <a:ext cx="522457" cy="119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308"/>
            <p:cNvCxnSpPr/>
            <p:nvPr/>
          </p:nvCxnSpPr>
          <p:spPr>
            <a:xfrm rot="5400000" flipH="1" flipV="1">
              <a:off x="4655853" y="1689795"/>
              <a:ext cx="484582" cy="145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112" name="Freeform 49"/>
            <p:cNvSpPr>
              <a:spLocks/>
            </p:cNvSpPr>
            <p:nvPr/>
          </p:nvSpPr>
          <p:spPr bwMode="auto">
            <a:xfrm rot="11056729">
              <a:off x="4573389" y="1403669"/>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13" name="Freeform 49"/>
            <p:cNvSpPr>
              <a:spLocks/>
            </p:cNvSpPr>
            <p:nvPr/>
          </p:nvSpPr>
          <p:spPr bwMode="auto">
            <a:xfrm rot="10247901">
              <a:off x="4574309" y="1915751"/>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14" name="Freeform 49"/>
            <p:cNvSpPr>
              <a:spLocks/>
            </p:cNvSpPr>
            <p:nvPr/>
          </p:nvSpPr>
          <p:spPr bwMode="auto">
            <a:xfrm rot="10800000">
              <a:off x="4924075" y="1621688"/>
              <a:ext cx="365911" cy="53840"/>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15" name="Oval 312"/>
            <p:cNvSpPr/>
            <p:nvPr/>
          </p:nvSpPr>
          <p:spPr>
            <a:xfrm>
              <a:off x="4767530" y="1393788"/>
              <a:ext cx="195921" cy="550954"/>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6" name="TextBox 115"/>
            <p:cNvSpPr txBox="1"/>
            <p:nvPr/>
          </p:nvSpPr>
          <p:spPr>
            <a:xfrm>
              <a:off x="4381130" y="1528692"/>
              <a:ext cx="333746" cy="400110"/>
            </a:xfrm>
            <a:prstGeom prst="rect">
              <a:avLst/>
            </a:prstGeom>
            <a:noFill/>
          </p:spPr>
          <p:txBody>
            <a:bodyPr wrap="none" rtlCol="0">
              <a:spAutoFit/>
            </a:bodyPr>
            <a:lstStyle/>
            <a:p>
              <a:r>
                <a:rPr lang="en-US" sz="2000" b="1" dirty="0" smtClean="0"/>
                <a:t>+</a:t>
              </a:r>
              <a:endParaRPr lang="ru-RU" sz="2000" b="1" dirty="0"/>
            </a:p>
          </p:txBody>
        </p:sp>
        <p:sp>
          <p:nvSpPr>
            <p:cNvPr id="117" name="TextBox 116"/>
            <p:cNvSpPr txBox="1"/>
            <p:nvPr/>
          </p:nvSpPr>
          <p:spPr>
            <a:xfrm>
              <a:off x="3359419" y="1528692"/>
              <a:ext cx="333746" cy="400110"/>
            </a:xfrm>
            <a:prstGeom prst="rect">
              <a:avLst/>
            </a:prstGeom>
            <a:noFill/>
          </p:spPr>
          <p:txBody>
            <a:bodyPr wrap="none" rtlCol="0">
              <a:spAutoFit/>
            </a:bodyPr>
            <a:lstStyle/>
            <a:p>
              <a:r>
                <a:rPr lang="en-US" sz="2000" b="1" dirty="0" smtClean="0"/>
                <a:t>+</a:t>
              </a:r>
              <a:endParaRPr lang="ru-RU" sz="2000" b="1" dirty="0"/>
            </a:p>
          </p:txBody>
        </p:sp>
        <p:graphicFrame>
          <p:nvGraphicFramePr>
            <p:cNvPr id="118" name="Object 189"/>
            <p:cNvGraphicFramePr>
              <a:graphicFrameLocks noChangeAspect="1"/>
            </p:cNvGraphicFramePr>
            <p:nvPr/>
          </p:nvGraphicFramePr>
          <p:xfrm>
            <a:off x="3359419" y="1121554"/>
            <a:ext cx="151457" cy="161744"/>
          </p:xfrm>
          <a:graphic>
            <a:graphicData uri="http://schemas.openxmlformats.org/presentationml/2006/ole">
              <p:oleObj spid="_x0000_s3078" name="Equation" r:id="rId9" imgW="177480" imgH="203040" progId="Equation.3">
                <p:embed/>
              </p:oleObj>
            </a:graphicData>
          </a:graphic>
        </p:graphicFrame>
        <p:sp>
          <p:nvSpPr>
            <p:cNvPr id="119" name="TextBox 118"/>
            <p:cNvSpPr txBox="1"/>
            <p:nvPr/>
          </p:nvSpPr>
          <p:spPr>
            <a:xfrm>
              <a:off x="3214678" y="1431884"/>
              <a:ext cx="309499" cy="211166"/>
            </a:xfrm>
            <a:prstGeom prst="rect">
              <a:avLst/>
            </a:prstGeom>
            <a:noFill/>
          </p:spPr>
          <p:txBody>
            <a:bodyPr wrap="square" rtlCol="0">
              <a:spAutoFit/>
            </a:bodyPr>
            <a:lstStyle/>
            <a:p>
              <a:r>
                <a:rPr lang="en-US" sz="1400" dirty="0" smtClean="0"/>
                <a:t>t</a:t>
              </a:r>
              <a:endParaRPr lang="ru-RU" sz="1400" dirty="0"/>
            </a:p>
          </p:txBody>
        </p:sp>
        <p:cxnSp>
          <p:nvCxnSpPr>
            <p:cNvPr id="120" name="Straight Connector 159"/>
            <p:cNvCxnSpPr>
              <a:stCxn id="126" idx="7"/>
            </p:cNvCxnSpPr>
            <p:nvPr/>
          </p:nvCxnSpPr>
          <p:spPr>
            <a:xfrm rot="5400000" flipH="1" flipV="1">
              <a:off x="6166431" y="1226932"/>
              <a:ext cx="22760" cy="48584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61"/>
            <p:cNvCxnSpPr/>
            <p:nvPr/>
          </p:nvCxnSpPr>
          <p:spPr>
            <a:xfrm>
              <a:off x="5898275" y="1940661"/>
              <a:ext cx="522457" cy="119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62"/>
            <p:cNvCxnSpPr/>
            <p:nvPr/>
          </p:nvCxnSpPr>
          <p:spPr>
            <a:xfrm rot="5400000" flipH="1" flipV="1">
              <a:off x="5655984" y="1699439"/>
              <a:ext cx="484582" cy="145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Freeform 49"/>
            <p:cNvSpPr>
              <a:spLocks/>
            </p:cNvSpPr>
            <p:nvPr/>
          </p:nvSpPr>
          <p:spPr bwMode="auto">
            <a:xfrm rot="11056729">
              <a:off x="5573521" y="1413313"/>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24" name="Freeform 49"/>
            <p:cNvSpPr>
              <a:spLocks/>
            </p:cNvSpPr>
            <p:nvPr/>
          </p:nvSpPr>
          <p:spPr bwMode="auto">
            <a:xfrm rot="10247901">
              <a:off x="5574440" y="1925395"/>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25" name="Freeform 49"/>
            <p:cNvSpPr>
              <a:spLocks/>
            </p:cNvSpPr>
            <p:nvPr/>
          </p:nvSpPr>
          <p:spPr bwMode="auto">
            <a:xfrm rot="7823819">
              <a:off x="5636883" y="1288494"/>
              <a:ext cx="237020" cy="91964"/>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26" name="Oval 166"/>
            <p:cNvSpPr/>
            <p:nvPr/>
          </p:nvSpPr>
          <p:spPr>
            <a:xfrm>
              <a:off x="5767661" y="1403433"/>
              <a:ext cx="195921" cy="53124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7" name="TextBox 126"/>
            <p:cNvSpPr txBox="1"/>
            <p:nvPr/>
          </p:nvSpPr>
          <p:spPr>
            <a:xfrm>
              <a:off x="5357818" y="1528692"/>
              <a:ext cx="333746" cy="400110"/>
            </a:xfrm>
            <a:prstGeom prst="rect">
              <a:avLst/>
            </a:prstGeom>
            <a:noFill/>
          </p:spPr>
          <p:txBody>
            <a:bodyPr wrap="none" rtlCol="0">
              <a:spAutoFit/>
            </a:bodyPr>
            <a:lstStyle/>
            <a:p>
              <a:r>
                <a:rPr lang="en-US" sz="2000" b="1" dirty="0" smtClean="0"/>
                <a:t>+</a:t>
              </a:r>
              <a:endParaRPr lang="ru-RU" sz="2000" b="1" dirty="0"/>
            </a:p>
          </p:txBody>
        </p:sp>
        <p:cxnSp>
          <p:nvCxnSpPr>
            <p:cNvPr id="128" name="Straight Connector 169"/>
            <p:cNvCxnSpPr>
              <a:stCxn id="134" idx="7"/>
            </p:cNvCxnSpPr>
            <p:nvPr/>
          </p:nvCxnSpPr>
          <p:spPr>
            <a:xfrm rot="5400000" flipH="1" flipV="1">
              <a:off x="7318095" y="1226932"/>
              <a:ext cx="22760" cy="48584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70"/>
            <p:cNvCxnSpPr/>
            <p:nvPr/>
          </p:nvCxnSpPr>
          <p:spPr>
            <a:xfrm>
              <a:off x="7049939" y="1940661"/>
              <a:ext cx="522457" cy="1197"/>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71"/>
            <p:cNvCxnSpPr/>
            <p:nvPr/>
          </p:nvCxnSpPr>
          <p:spPr>
            <a:xfrm rot="5400000" flipH="1" flipV="1">
              <a:off x="6807648" y="1699439"/>
              <a:ext cx="484582" cy="1452"/>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Freeform 49"/>
            <p:cNvSpPr>
              <a:spLocks/>
            </p:cNvSpPr>
            <p:nvPr/>
          </p:nvSpPr>
          <p:spPr bwMode="auto">
            <a:xfrm rot="11056729">
              <a:off x="6725185" y="1413313"/>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32" name="Freeform 49"/>
            <p:cNvSpPr>
              <a:spLocks/>
            </p:cNvSpPr>
            <p:nvPr/>
          </p:nvSpPr>
          <p:spPr bwMode="auto">
            <a:xfrm rot="10247901">
              <a:off x="6726104" y="1925395"/>
              <a:ext cx="323436" cy="4930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33" name="Freeform 49"/>
            <p:cNvSpPr>
              <a:spLocks/>
            </p:cNvSpPr>
            <p:nvPr/>
          </p:nvSpPr>
          <p:spPr bwMode="auto">
            <a:xfrm rot="3120000">
              <a:off x="6777265" y="1975437"/>
              <a:ext cx="237020" cy="91964"/>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34" name="Oval 175"/>
            <p:cNvSpPr/>
            <p:nvPr/>
          </p:nvSpPr>
          <p:spPr>
            <a:xfrm>
              <a:off x="6919325" y="1403433"/>
              <a:ext cx="195921" cy="53124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35" name="Straight Connector 176"/>
            <p:cNvCxnSpPr/>
            <p:nvPr/>
          </p:nvCxnSpPr>
          <p:spPr>
            <a:xfrm flipV="1">
              <a:off x="8350355" y="1357298"/>
              <a:ext cx="319418" cy="323413"/>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77"/>
            <p:cNvCxnSpPr/>
            <p:nvPr/>
          </p:nvCxnSpPr>
          <p:spPr>
            <a:xfrm>
              <a:off x="8350355" y="1747127"/>
              <a:ext cx="365049" cy="259886"/>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sp>
          <p:nvSpPr>
            <p:cNvPr id="137" name="Freeform 49"/>
            <p:cNvSpPr>
              <a:spLocks/>
            </p:cNvSpPr>
            <p:nvPr/>
          </p:nvSpPr>
          <p:spPr bwMode="auto">
            <a:xfrm rot="12940629">
              <a:off x="7799816" y="1537930"/>
              <a:ext cx="376602" cy="78843"/>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38" name="Freeform 49"/>
            <p:cNvSpPr>
              <a:spLocks/>
            </p:cNvSpPr>
            <p:nvPr/>
          </p:nvSpPr>
          <p:spPr bwMode="auto">
            <a:xfrm rot="8104072">
              <a:off x="7829344" y="1793018"/>
              <a:ext cx="373543" cy="72902"/>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39" name="Freeform 49"/>
            <p:cNvSpPr>
              <a:spLocks/>
            </p:cNvSpPr>
            <p:nvPr/>
          </p:nvSpPr>
          <p:spPr bwMode="auto">
            <a:xfrm rot="10800000">
              <a:off x="8123443" y="1682155"/>
              <a:ext cx="225990" cy="5949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40" name="Freeform 49"/>
            <p:cNvSpPr>
              <a:spLocks/>
            </p:cNvSpPr>
            <p:nvPr/>
          </p:nvSpPr>
          <p:spPr bwMode="auto">
            <a:xfrm rot="7823819">
              <a:off x="8036627" y="1513057"/>
              <a:ext cx="357421" cy="71056"/>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41" name="TextBox 140"/>
            <p:cNvSpPr txBox="1"/>
            <p:nvPr/>
          </p:nvSpPr>
          <p:spPr>
            <a:xfrm>
              <a:off x="6381394" y="1528692"/>
              <a:ext cx="333746" cy="400110"/>
            </a:xfrm>
            <a:prstGeom prst="rect">
              <a:avLst/>
            </a:prstGeom>
            <a:noFill/>
          </p:spPr>
          <p:txBody>
            <a:bodyPr wrap="none" rtlCol="0">
              <a:spAutoFit/>
            </a:bodyPr>
            <a:lstStyle/>
            <a:p>
              <a:r>
                <a:rPr lang="en-US" sz="2000" b="1" dirty="0" smtClean="0"/>
                <a:t>+</a:t>
              </a:r>
              <a:endParaRPr lang="ru-RU" sz="2000" b="1" dirty="0"/>
            </a:p>
          </p:txBody>
        </p:sp>
        <p:sp>
          <p:nvSpPr>
            <p:cNvPr id="142" name="TextBox 141"/>
            <p:cNvSpPr txBox="1"/>
            <p:nvPr/>
          </p:nvSpPr>
          <p:spPr>
            <a:xfrm>
              <a:off x="7524402" y="1528692"/>
              <a:ext cx="333746" cy="400110"/>
            </a:xfrm>
            <a:prstGeom prst="rect">
              <a:avLst/>
            </a:prstGeom>
            <a:noFill/>
          </p:spPr>
          <p:txBody>
            <a:bodyPr wrap="none" rtlCol="0">
              <a:spAutoFit/>
            </a:bodyPr>
            <a:lstStyle/>
            <a:p>
              <a:r>
                <a:rPr lang="en-US" sz="2000" b="1" dirty="0" smtClean="0"/>
                <a:t>+</a:t>
              </a:r>
              <a:endParaRPr lang="ru-RU" sz="2000" b="1" dirty="0"/>
            </a:p>
          </p:txBody>
        </p:sp>
      </p:grpSp>
      <p:sp>
        <p:nvSpPr>
          <p:cNvPr id="148" name="Прямоугольник 278"/>
          <p:cNvSpPr/>
          <p:nvPr/>
        </p:nvSpPr>
        <p:spPr>
          <a:xfrm>
            <a:off x="107504" y="3789040"/>
            <a:ext cx="3528392" cy="1169551"/>
          </a:xfrm>
          <a:prstGeom prst="rect">
            <a:avLst/>
          </a:prstGeom>
        </p:spPr>
        <p:txBody>
          <a:bodyPr wrap="square">
            <a:spAutoFit/>
          </a:bodyPr>
          <a:lstStyle/>
          <a:p>
            <a:r>
              <a:rPr lang="en-US" sz="1400" dirty="0" smtClean="0">
                <a:solidFill>
                  <a:srgbClr val="0000FF"/>
                </a:solidFill>
                <a:latin typeface="Times New Roman" pitchFamily="18" charset="0"/>
                <a:cs typeface="Times New Roman" pitchFamily="18" charset="0"/>
              </a:rPr>
              <a:t>Here t-anti-t may be a </a:t>
            </a:r>
            <a:r>
              <a:rPr lang="en-US" sz="1400" dirty="0" err="1" smtClean="0">
                <a:solidFill>
                  <a:srgbClr val="0000FF"/>
                </a:solidFill>
                <a:latin typeface="Times New Roman" pitchFamily="18" charset="0"/>
                <a:cs typeface="Times New Roman" pitchFamily="18" charset="0"/>
              </a:rPr>
              <a:t>nonsinglet</a:t>
            </a:r>
            <a:r>
              <a:rPr lang="en-US" sz="1400" dirty="0" smtClean="0">
                <a:solidFill>
                  <a:srgbClr val="0000FF"/>
                </a:solidFill>
                <a:latin typeface="Times New Roman" pitchFamily="18" charset="0"/>
                <a:cs typeface="Times New Roman" pitchFamily="18" charset="0"/>
              </a:rPr>
              <a:t> state, </a:t>
            </a:r>
          </a:p>
          <a:p>
            <a:r>
              <a:rPr lang="en-US" sz="1400" dirty="0" smtClean="0">
                <a:solidFill>
                  <a:srgbClr val="0000FF"/>
                </a:solidFill>
                <a:latin typeface="Times New Roman" pitchFamily="18" charset="0"/>
                <a:cs typeface="Times New Roman" pitchFamily="18" charset="0"/>
              </a:rPr>
              <a:t>but interaction with beam remnants can </a:t>
            </a:r>
          </a:p>
          <a:p>
            <a:r>
              <a:rPr lang="en-US" sz="1400" dirty="0" smtClean="0">
                <a:solidFill>
                  <a:srgbClr val="0000FF"/>
                </a:solidFill>
                <a:latin typeface="Times New Roman" pitchFamily="18" charset="0"/>
                <a:cs typeface="Times New Roman" pitchFamily="18" charset="0"/>
              </a:rPr>
              <a:t>be suppressed  </a:t>
            </a:r>
            <a:r>
              <a:rPr lang="en-US" sz="1400" b="1" i="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if we take </a:t>
            </a:r>
            <a:r>
              <a:rPr lang="en-US" sz="1400" b="1" i="1" dirty="0" err="1"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pT</a:t>
            </a:r>
            <a:r>
              <a:rPr lang="en-US" sz="1400" b="1" i="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(jet)&gt;15-20 </a:t>
            </a:r>
            <a:r>
              <a:rPr lang="en-US" sz="1400" b="1" i="1" dirty="0" err="1"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GeV</a:t>
            </a:r>
            <a:endParaRPr lang="en-US" sz="1400" b="1" i="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sz="1400"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1400"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Cross-section is high (~900 </a:t>
            </a:r>
            <a:r>
              <a:rPr lang="en-US" sz="1400" dirty="0" err="1"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pb</a:t>
            </a:r>
            <a:r>
              <a:rPr lang="en-US" sz="1400"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 at 14 </a:t>
            </a:r>
            <a:r>
              <a:rPr lang="en-US" sz="1400" dirty="0" err="1"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TeV</a:t>
            </a:r>
            <a:r>
              <a:rPr lang="en-US" sz="1400"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rPr>
              <a:t>)</a:t>
            </a:r>
          </a:p>
        </p:txBody>
      </p:sp>
      <p:graphicFrame>
        <p:nvGraphicFramePr>
          <p:cNvPr id="149" name="Object 66"/>
          <p:cNvGraphicFramePr>
            <a:graphicFrameLocks noChangeAspect="1"/>
          </p:cNvGraphicFramePr>
          <p:nvPr/>
        </p:nvGraphicFramePr>
        <p:xfrm>
          <a:off x="4629869" y="5884332"/>
          <a:ext cx="2534419" cy="452438"/>
        </p:xfrm>
        <a:graphic>
          <a:graphicData uri="http://schemas.openxmlformats.org/presentationml/2006/ole">
            <p:oleObj spid="_x0000_s3079" name="Формула" r:id="rId10" imgW="1307880" imgH="253800" progId="Equation.3">
              <p:embed/>
            </p:oleObj>
          </a:graphicData>
        </a:graphic>
      </p:graphicFrame>
      <p:pic>
        <p:nvPicPr>
          <p:cNvPr id="3081" name="Picture 9" descr="C:\MAIN Scientific 2011\Current work on publications\LHC TOP EPJC 0\fig2.eps"/>
          <p:cNvPicPr>
            <a:picLocks noChangeAspect="1" noChangeArrowheads="1"/>
          </p:cNvPicPr>
          <p:nvPr/>
        </p:nvPicPr>
        <p:blipFill>
          <a:blip r:embed="rId11" cstate="print"/>
          <a:srcRect/>
          <a:stretch>
            <a:fillRect/>
          </a:stretch>
        </p:blipFill>
        <p:spPr bwMode="auto">
          <a:xfrm>
            <a:off x="4644008" y="2375088"/>
            <a:ext cx="4320480" cy="2710096"/>
          </a:xfrm>
          <a:prstGeom prst="rect">
            <a:avLst/>
          </a:prstGeom>
          <a:noFill/>
          <a:ln>
            <a:solidFill>
              <a:schemeClr val="bg1">
                <a:lumMod val="50000"/>
              </a:schemeClr>
            </a:solidFill>
          </a:ln>
          <a:effectLst>
            <a:outerShdw blurRad="50800" dist="38100" dir="2700000" algn="tl" rotWithShape="0">
              <a:prstClr val="black">
                <a:alpha val="40000"/>
              </a:prstClr>
            </a:outerShdw>
          </a:effectLst>
        </p:spPr>
      </p:pic>
      <p:sp>
        <p:nvSpPr>
          <p:cNvPr id="155" name="Прямоугольник 154"/>
          <p:cNvSpPr/>
          <p:nvPr/>
        </p:nvSpPr>
        <p:spPr>
          <a:xfrm>
            <a:off x="5022552" y="2572528"/>
            <a:ext cx="2429768" cy="738664"/>
          </a:xfrm>
          <a:prstGeom prst="rect">
            <a:avLst/>
          </a:prstGeom>
        </p:spPr>
        <p:txBody>
          <a:bodyPr wrap="none">
            <a:spAutoFit/>
          </a:bodyPr>
          <a:lstStyle/>
          <a:p>
            <a:r>
              <a:rPr lang="en-US" sz="1400" b="1" dirty="0" smtClean="0">
                <a:solidFill>
                  <a:srgbClr val="00FF00"/>
                </a:solidFill>
                <a:latin typeface="Times New Roman" pitchFamily="18" charset="0"/>
                <a:cs typeface="Times New Roman" pitchFamily="18" charset="0"/>
              </a:rPr>
              <a:t>No </a:t>
            </a:r>
            <a:r>
              <a:rPr lang="en-US" sz="1400" b="1" dirty="0" err="1" smtClean="0">
                <a:solidFill>
                  <a:srgbClr val="00FF00"/>
                </a:solidFill>
                <a:latin typeface="Times New Roman" pitchFamily="18" charset="0"/>
                <a:cs typeface="Times New Roman" pitchFamily="18" charset="0"/>
              </a:rPr>
              <a:t>pT</a:t>
            </a:r>
            <a:r>
              <a:rPr lang="en-US" sz="1400" b="1" dirty="0" smtClean="0">
                <a:solidFill>
                  <a:srgbClr val="00FF00"/>
                </a:solidFill>
                <a:latin typeface="Times New Roman" pitchFamily="18" charset="0"/>
                <a:cs typeface="Times New Roman" pitchFamily="18" charset="0"/>
              </a:rPr>
              <a:t>(jet) cuts</a:t>
            </a:r>
          </a:p>
          <a:p>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(t)&gt;10 </a:t>
            </a:r>
            <a:r>
              <a:rPr lang="en-US" sz="1400" b="1" dirty="0" err="1" smtClean="0">
                <a:solidFill>
                  <a:srgbClr val="3333FF"/>
                </a:solidFill>
                <a:latin typeface="Times New Roman" pitchFamily="18" charset="0"/>
                <a:cs typeface="Times New Roman" pitchFamily="18" charset="0"/>
              </a:rPr>
              <a:t>GeV</a:t>
            </a:r>
            <a:r>
              <a:rPr lang="en-US" sz="1400" b="1" dirty="0" smtClean="0">
                <a:solidFill>
                  <a:srgbClr val="3333FF"/>
                </a:solidFill>
                <a:latin typeface="Times New Roman" pitchFamily="18" charset="0"/>
                <a:cs typeface="Times New Roman" pitchFamily="18" charset="0"/>
              </a:rPr>
              <a:t>, </a:t>
            </a:r>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(g)&gt;5 </a:t>
            </a:r>
            <a:r>
              <a:rPr lang="en-US" sz="1400" b="1" dirty="0" err="1" smtClean="0">
                <a:solidFill>
                  <a:srgbClr val="3333FF"/>
                </a:solidFill>
                <a:latin typeface="Times New Roman" pitchFamily="18" charset="0"/>
                <a:cs typeface="Times New Roman" pitchFamily="18" charset="0"/>
              </a:rPr>
              <a:t>GeV</a:t>
            </a:r>
            <a:endParaRPr lang="en-US" sz="1400" b="1" dirty="0" smtClean="0">
              <a:solidFill>
                <a:srgbClr val="3333FF"/>
              </a:solidFill>
              <a:latin typeface="Times New Roman" pitchFamily="18" charset="0"/>
              <a:cs typeface="Times New Roman" pitchFamily="18" charset="0"/>
            </a:endParaRPr>
          </a:p>
          <a:p>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(t)&gt;30 </a:t>
            </a:r>
            <a:r>
              <a:rPr lang="en-US" sz="1400" b="1" dirty="0" err="1" smtClean="0">
                <a:solidFill>
                  <a:srgbClr val="FF0000"/>
                </a:solidFill>
                <a:latin typeface="Times New Roman" pitchFamily="18" charset="0"/>
                <a:cs typeface="Times New Roman" pitchFamily="18" charset="0"/>
              </a:rPr>
              <a:t>GeV</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(g)&gt;10 </a:t>
            </a:r>
            <a:r>
              <a:rPr lang="en-US" sz="1400" b="1" dirty="0" err="1" smtClean="0">
                <a:solidFill>
                  <a:srgbClr val="FF0000"/>
                </a:solidFill>
                <a:latin typeface="Times New Roman" pitchFamily="18" charset="0"/>
                <a:cs typeface="Times New Roman" pitchFamily="18" charset="0"/>
              </a:rPr>
              <a:t>GeV</a:t>
            </a:r>
            <a:endParaRPr lang="en-US" sz="14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b="1"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Multiplicity measurements in pp → X t anti-b</a:t>
            </a:r>
            <a:endParaRPr lang="ru-RU" sz="32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graphicFrame>
        <p:nvGraphicFramePr>
          <p:cNvPr id="31" name="Object 27"/>
          <p:cNvGraphicFramePr>
            <a:graphicFrameLocks noChangeAspect="1"/>
          </p:cNvGraphicFramePr>
          <p:nvPr/>
        </p:nvGraphicFramePr>
        <p:xfrm>
          <a:off x="211211" y="4014788"/>
          <a:ext cx="3568701" cy="566737"/>
        </p:xfrm>
        <a:graphic>
          <a:graphicData uri="http://schemas.openxmlformats.org/presentationml/2006/ole">
            <p:oleObj spid="_x0000_s6147" name="Формула" r:id="rId5" imgW="1828800" imgH="241200" progId="Equation.3">
              <p:embed/>
            </p:oleObj>
          </a:graphicData>
        </a:graphic>
      </p:graphicFrame>
      <p:graphicFrame>
        <p:nvGraphicFramePr>
          <p:cNvPr id="59" name="Object 66"/>
          <p:cNvGraphicFramePr>
            <a:graphicFrameLocks noChangeAspect="1"/>
          </p:cNvGraphicFramePr>
          <p:nvPr/>
        </p:nvGraphicFramePr>
        <p:xfrm>
          <a:off x="1939115" y="1236341"/>
          <a:ext cx="522805" cy="414707"/>
        </p:xfrm>
        <a:graphic>
          <a:graphicData uri="http://schemas.openxmlformats.org/presentationml/2006/ole">
            <p:oleObj spid="_x0000_s6149" name="Equation" r:id="rId6" imgW="253800" imgH="241200" progId="Equation.3">
              <p:embed/>
            </p:oleObj>
          </a:graphicData>
        </a:graphic>
      </p:graphicFrame>
      <p:grpSp>
        <p:nvGrpSpPr>
          <p:cNvPr id="99" name="Группа 98"/>
          <p:cNvGrpSpPr/>
          <p:nvPr/>
        </p:nvGrpSpPr>
        <p:grpSpPr>
          <a:xfrm>
            <a:off x="318780" y="851369"/>
            <a:ext cx="1932065" cy="1311145"/>
            <a:chOff x="318780" y="851369"/>
            <a:chExt cx="1932065" cy="1311145"/>
          </a:xfrm>
        </p:grpSpPr>
        <p:cxnSp>
          <p:nvCxnSpPr>
            <p:cNvPr id="32" name="Straight Connector 48"/>
            <p:cNvCxnSpPr/>
            <p:nvPr/>
          </p:nvCxnSpPr>
          <p:spPr>
            <a:xfrm rot="5400000" flipH="1" flipV="1">
              <a:off x="570516" y="1379795"/>
              <a:ext cx="180020"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49430" y="1494697"/>
              <a:ext cx="354584" cy="307777"/>
            </a:xfrm>
            <a:prstGeom prst="rect">
              <a:avLst/>
            </a:prstGeom>
            <a:noFill/>
          </p:spPr>
          <p:txBody>
            <a:bodyPr wrap="none" rtlCol="0">
              <a:spAutoFit/>
            </a:bodyPr>
            <a:lstStyle/>
            <a:p>
              <a:r>
                <a:rPr lang="en-US" sz="1400" dirty="0" smtClean="0"/>
                <a:t>b*</a:t>
              </a:r>
              <a:endParaRPr lang="ru-RU" sz="1600" dirty="0"/>
            </a:p>
          </p:txBody>
        </p:sp>
        <p:sp>
          <p:nvSpPr>
            <p:cNvPr id="34" name="TextBox 33"/>
            <p:cNvSpPr txBox="1"/>
            <p:nvPr/>
          </p:nvSpPr>
          <p:spPr>
            <a:xfrm>
              <a:off x="1037280" y="1352424"/>
              <a:ext cx="253596" cy="338554"/>
            </a:xfrm>
            <a:prstGeom prst="rect">
              <a:avLst/>
            </a:prstGeom>
            <a:noFill/>
          </p:spPr>
          <p:txBody>
            <a:bodyPr wrap="none" rtlCol="0">
              <a:spAutoFit/>
            </a:bodyPr>
            <a:lstStyle/>
            <a:p>
              <a:r>
                <a:rPr lang="en-US" sz="1600" dirty="0"/>
                <a:t>-</a:t>
              </a:r>
              <a:endParaRPr lang="ru-RU" sz="1600" dirty="0"/>
            </a:p>
          </p:txBody>
        </p:sp>
        <p:cxnSp>
          <p:nvCxnSpPr>
            <p:cNvPr id="35" name="Straight Connector 6"/>
            <p:cNvCxnSpPr/>
            <p:nvPr/>
          </p:nvCxnSpPr>
          <p:spPr>
            <a:xfrm>
              <a:off x="1144925" y="1397429"/>
              <a:ext cx="319346" cy="18439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7"/>
            <p:cNvCxnSpPr/>
            <p:nvPr/>
          </p:nvCxnSpPr>
          <p:spPr>
            <a:xfrm flipV="1">
              <a:off x="1144925" y="1220788"/>
              <a:ext cx="319346" cy="17664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8"/>
            <p:cNvCxnSpPr/>
            <p:nvPr/>
          </p:nvCxnSpPr>
          <p:spPr>
            <a:xfrm>
              <a:off x="1518092" y="1625833"/>
              <a:ext cx="322933" cy="4500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9"/>
            <p:cNvCxnSpPr/>
            <p:nvPr/>
          </p:nvCxnSpPr>
          <p:spPr>
            <a:xfrm flipV="1">
              <a:off x="1518092" y="1490818"/>
              <a:ext cx="215288" cy="4500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10"/>
            <p:cNvCxnSpPr>
              <a:stCxn id="47" idx="6"/>
            </p:cNvCxnSpPr>
            <p:nvPr/>
          </p:nvCxnSpPr>
          <p:spPr>
            <a:xfrm>
              <a:off x="1571915" y="1580827"/>
              <a:ext cx="215288" cy="10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11"/>
            <p:cNvCxnSpPr/>
            <p:nvPr/>
          </p:nvCxnSpPr>
          <p:spPr>
            <a:xfrm>
              <a:off x="1518092" y="1265793"/>
              <a:ext cx="315758" cy="84009"/>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12"/>
            <p:cNvCxnSpPr/>
            <p:nvPr/>
          </p:nvCxnSpPr>
          <p:spPr>
            <a:xfrm>
              <a:off x="1518092" y="1310798"/>
              <a:ext cx="215288" cy="90009"/>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13"/>
            <p:cNvCxnSpPr/>
            <p:nvPr/>
          </p:nvCxnSpPr>
          <p:spPr>
            <a:xfrm flipV="1">
              <a:off x="1518092" y="1265793"/>
              <a:ext cx="322933" cy="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14"/>
            <p:cNvCxnSpPr/>
            <p:nvPr/>
          </p:nvCxnSpPr>
          <p:spPr>
            <a:xfrm flipV="1">
              <a:off x="1521681" y="1082395"/>
              <a:ext cx="161467" cy="9001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15"/>
            <p:cNvCxnSpPr>
              <a:endCxn id="49" idx="3"/>
            </p:cNvCxnSpPr>
            <p:nvPr/>
          </p:nvCxnSpPr>
          <p:spPr>
            <a:xfrm>
              <a:off x="1493681" y="1625831"/>
              <a:ext cx="226901" cy="219709"/>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124450" y="1062649"/>
              <a:ext cx="304892" cy="307777"/>
            </a:xfrm>
            <a:prstGeom prst="rect">
              <a:avLst/>
            </a:prstGeom>
            <a:noFill/>
          </p:spPr>
          <p:txBody>
            <a:bodyPr wrap="none" rtlCol="0">
              <a:spAutoFit/>
            </a:bodyPr>
            <a:lstStyle/>
            <a:p>
              <a:r>
                <a:rPr lang="en-US" sz="1400" dirty="0" smtClean="0"/>
                <a:t>t*</a:t>
              </a:r>
              <a:endParaRPr lang="ru-RU" sz="1400" dirty="0"/>
            </a:p>
          </p:txBody>
        </p:sp>
        <p:sp>
          <p:nvSpPr>
            <p:cNvPr id="46" name="Oval 19"/>
            <p:cNvSpPr/>
            <p:nvPr/>
          </p:nvSpPr>
          <p:spPr>
            <a:xfrm>
              <a:off x="1356626" y="1130778"/>
              <a:ext cx="215288" cy="180020"/>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Oval 20"/>
            <p:cNvSpPr/>
            <p:nvPr/>
          </p:nvSpPr>
          <p:spPr>
            <a:xfrm>
              <a:off x="1356626" y="1490818"/>
              <a:ext cx="215288" cy="180020"/>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TextBox 47"/>
            <p:cNvSpPr txBox="1"/>
            <p:nvPr/>
          </p:nvSpPr>
          <p:spPr>
            <a:xfrm>
              <a:off x="1437055" y="866370"/>
              <a:ext cx="234360" cy="307777"/>
            </a:xfrm>
            <a:prstGeom prst="rect">
              <a:avLst/>
            </a:prstGeom>
            <a:noFill/>
          </p:spPr>
          <p:txBody>
            <a:bodyPr wrap="none" rtlCol="0">
              <a:spAutoFit/>
            </a:bodyPr>
            <a:lstStyle/>
            <a:p>
              <a:r>
                <a:rPr lang="en-US" sz="1400" dirty="0" smtClean="0"/>
                <a:t>t</a:t>
              </a:r>
              <a:endParaRPr lang="ru-RU" sz="1400" dirty="0"/>
            </a:p>
          </p:txBody>
        </p:sp>
        <p:sp>
          <p:nvSpPr>
            <p:cNvPr id="49" name="TextBox 48"/>
            <p:cNvSpPr txBox="1"/>
            <p:nvPr/>
          </p:nvSpPr>
          <p:spPr>
            <a:xfrm>
              <a:off x="1436530" y="1691651"/>
              <a:ext cx="284052" cy="307777"/>
            </a:xfrm>
            <a:prstGeom prst="rect">
              <a:avLst/>
            </a:prstGeom>
            <a:noFill/>
          </p:spPr>
          <p:txBody>
            <a:bodyPr wrap="none" rtlCol="0">
              <a:spAutoFit/>
            </a:bodyPr>
            <a:lstStyle/>
            <a:p>
              <a:r>
                <a:rPr lang="en-US" sz="1400" dirty="0"/>
                <a:t>b</a:t>
              </a:r>
              <a:endParaRPr lang="ru-RU" sz="1400" dirty="0"/>
            </a:p>
          </p:txBody>
        </p:sp>
        <p:sp>
          <p:nvSpPr>
            <p:cNvPr id="50" name="TextBox 49"/>
            <p:cNvSpPr txBox="1"/>
            <p:nvPr/>
          </p:nvSpPr>
          <p:spPr>
            <a:xfrm>
              <a:off x="1424380" y="1577449"/>
              <a:ext cx="253596" cy="338554"/>
            </a:xfrm>
            <a:prstGeom prst="rect">
              <a:avLst/>
            </a:prstGeom>
            <a:noFill/>
          </p:spPr>
          <p:txBody>
            <a:bodyPr wrap="none" rtlCol="0">
              <a:spAutoFit/>
            </a:bodyPr>
            <a:lstStyle/>
            <a:p>
              <a:r>
                <a:rPr lang="en-US" sz="1600" dirty="0"/>
                <a:t>-</a:t>
              </a:r>
              <a:endParaRPr lang="ru-RU" sz="1600" dirty="0"/>
            </a:p>
          </p:txBody>
        </p:sp>
        <p:cxnSp>
          <p:nvCxnSpPr>
            <p:cNvPr id="51" name="Straight Connector 25"/>
            <p:cNvCxnSpPr/>
            <p:nvPr/>
          </p:nvCxnSpPr>
          <p:spPr>
            <a:xfrm rot="5400000">
              <a:off x="1698602" y="835914"/>
              <a:ext cx="231025" cy="26193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26"/>
            <p:cNvCxnSpPr/>
            <p:nvPr/>
          </p:nvCxnSpPr>
          <p:spPr>
            <a:xfrm rot="10800000" flipV="1">
              <a:off x="1683148" y="1082395"/>
              <a:ext cx="376755" cy="600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27"/>
            <p:cNvCxnSpPr/>
            <p:nvPr/>
          </p:nvCxnSpPr>
          <p:spPr>
            <a:xfrm rot="10800000" flipV="1">
              <a:off x="1683148" y="986385"/>
              <a:ext cx="423402" cy="9601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28"/>
            <p:cNvCxnSpPr/>
            <p:nvPr/>
          </p:nvCxnSpPr>
          <p:spPr>
            <a:xfrm rot="10800000" flipV="1">
              <a:off x="1744145" y="902375"/>
              <a:ext cx="315758" cy="13501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30"/>
            <p:cNvCxnSpPr/>
            <p:nvPr/>
          </p:nvCxnSpPr>
          <p:spPr>
            <a:xfrm rot="16200000" flipH="1">
              <a:off x="1575043" y="1910578"/>
              <a:ext cx="270030" cy="5382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33"/>
            <p:cNvCxnSpPr/>
            <p:nvPr/>
          </p:nvCxnSpPr>
          <p:spPr>
            <a:xfrm rot="16200000" flipH="1">
              <a:off x="1651369" y="1834253"/>
              <a:ext cx="225024" cy="161467"/>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34"/>
            <p:cNvCxnSpPr/>
            <p:nvPr/>
          </p:nvCxnSpPr>
          <p:spPr>
            <a:xfrm>
              <a:off x="1683148" y="1802474"/>
              <a:ext cx="322933" cy="180019"/>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8" name="Object 64"/>
            <p:cNvGraphicFramePr>
              <a:graphicFrameLocks noChangeAspect="1"/>
            </p:cNvGraphicFramePr>
            <p:nvPr/>
          </p:nvGraphicFramePr>
          <p:xfrm>
            <a:off x="1991739" y="1844104"/>
            <a:ext cx="259106" cy="318410"/>
          </p:xfrm>
          <a:graphic>
            <a:graphicData uri="http://schemas.openxmlformats.org/presentationml/2006/ole">
              <p:oleObj spid="_x0000_s6148" name="Equation" r:id="rId7" imgW="164880" imgH="228600" progId="Equation.3">
                <p:embed/>
              </p:oleObj>
            </a:graphicData>
          </a:graphic>
        </p:graphicFrame>
        <p:sp>
          <p:nvSpPr>
            <p:cNvPr id="60" name="Right Brace 38"/>
            <p:cNvSpPr/>
            <p:nvPr/>
          </p:nvSpPr>
          <p:spPr>
            <a:xfrm>
              <a:off x="1841026" y="1220788"/>
              <a:ext cx="107645" cy="495055"/>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1" name="Freeform 9"/>
            <p:cNvSpPr>
              <a:spLocks/>
            </p:cNvSpPr>
            <p:nvPr/>
          </p:nvSpPr>
          <p:spPr bwMode="auto">
            <a:xfrm rot="21445584">
              <a:off x="757571" y="1360682"/>
              <a:ext cx="440625" cy="28803"/>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62" name="Straight Connector 47"/>
            <p:cNvCxnSpPr/>
            <p:nvPr/>
          </p:nvCxnSpPr>
          <p:spPr>
            <a:xfrm rot="16200000" flipH="1">
              <a:off x="548013" y="1177273"/>
              <a:ext cx="225025"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18780" y="1370426"/>
              <a:ext cx="322524" cy="338554"/>
            </a:xfrm>
            <a:prstGeom prst="rect">
              <a:avLst/>
            </a:prstGeom>
            <a:noFill/>
          </p:spPr>
          <p:txBody>
            <a:bodyPr wrap="none" rtlCol="0">
              <a:spAutoFit/>
            </a:bodyPr>
            <a:lstStyle/>
            <a:p>
              <a:r>
                <a:rPr lang="en-US" sz="1400" dirty="0" smtClean="0"/>
                <a:t>q</a:t>
              </a:r>
              <a:r>
                <a:rPr lang="en-US" sz="1600" dirty="0" smtClean="0"/>
                <a:t>'</a:t>
              </a:r>
              <a:endParaRPr lang="ru-RU" sz="1600" dirty="0"/>
            </a:p>
          </p:txBody>
        </p:sp>
        <p:sp>
          <p:nvSpPr>
            <p:cNvPr id="64" name="TextBox 63"/>
            <p:cNvSpPr txBox="1"/>
            <p:nvPr/>
          </p:nvSpPr>
          <p:spPr>
            <a:xfrm>
              <a:off x="318781" y="1301193"/>
              <a:ext cx="253595" cy="338554"/>
            </a:xfrm>
            <a:prstGeom prst="rect">
              <a:avLst/>
            </a:prstGeom>
            <a:noFill/>
          </p:spPr>
          <p:txBody>
            <a:bodyPr wrap="none" rtlCol="0">
              <a:spAutoFit/>
            </a:bodyPr>
            <a:lstStyle/>
            <a:p>
              <a:r>
                <a:rPr lang="en-US" sz="1600" dirty="0"/>
                <a:t>-</a:t>
              </a:r>
              <a:endParaRPr lang="ru-RU" sz="1600" dirty="0"/>
            </a:p>
          </p:txBody>
        </p:sp>
        <p:sp>
          <p:nvSpPr>
            <p:cNvPr id="65" name="TextBox 64"/>
            <p:cNvSpPr txBox="1"/>
            <p:nvPr/>
          </p:nvSpPr>
          <p:spPr>
            <a:xfrm>
              <a:off x="337592" y="965345"/>
              <a:ext cx="284052" cy="307777"/>
            </a:xfrm>
            <a:prstGeom prst="rect">
              <a:avLst/>
            </a:prstGeom>
            <a:noFill/>
          </p:spPr>
          <p:txBody>
            <a:bodyPr wrap="none" rtlCol="0">
              <a:spAutoFit/>
            </a:bodyPr>
            <a:lstStyle/>
            <a:p>
              <a:r>
                <a:rPr lang="en-US" sz="1400" dirty="0" smtClean="0"/>
                <a:t>q</a:t>
              </a:r>
              <a:endParaRPr lang="ru-RU" sz="1400" dirty="0"/>
            </a:p>
          </p:txBody>
        </p:sp>
        <p:sp>
          <p:nvSpPr>
            <p:cNvPr id="66" name="TextBox 65"/>
            <p:cNvSpPr txBox="1"/>
            <p:nvPr/>
          </p:nvSpPr>
          <p:spPr>
            <a:xfrm>
              <a:off x="714347" y="1106586"/>
              <a:ext cx="468529" cy="307777"/>
            </a:xfrm>
            <a:prstGeom prst="rect">
              <a:avLst/>
            </a:prstGeom>
            <a:noFill/>
          </p:spPr>
          <p:txBody>
            <a:bodyPr wrap="square" rtlCol="0">
              <a:spAutoFit/>
            </a:bodyPr>
            <a:lstStyle/>
            <a:p>
              <a:r>
                <a:rPr lang="en-US" sz="1400" dirty="0" smtClean="0"/>
                <a:t>W*</a:t>
              </a:r>
              <a:endParaRPr lang="ru-RU" sz="1400" dirty="0"/>
            </a:p>
          </p:txBody>
        </p:sp>
      </p:grpSp>
      <p:sp>
        <p:nvSpPr>
          <p:cNvPr id="73" name="Прямоугольник 279"/>
          <p:cNvSpPr/>
          <p:nvPr/>
        </p:nvSpPr>
        <p:spPr>
          <a:xfrm>
            <a:off x="179512" y="2300679"/>
            <a:ext cx="8717114" cy="1200329"/>
          </a:xfrm>
          <a:prstGeom prst="rect">
            <a:avLst/>
          </a:prstGeom>
        </p:spPr>
        <p:txBody>
          <a:bodyPr wrap="square">
            <a:spAutoFit/>
          </a:bodyPr>
          <a:lstStyle/>
          <a:p>
            <a:pPr>
              <a:buFontTx/>
              <a:buChar char="-"/>
            </a:pPr>
            <a:r>
              <a:rPr lang="en-US" sz="1800" dirty="0" smtClean="0">
                <a:solidFill>
                  <a:srgbClr val="0000FF"/>
                </a:solidFill>
                <a:latin typeface="Times New Roman" pitchFamily="18" charset="0"/>
                <a:cs typeface="Times New Roman" pitchFamily="18" charset="0"/>
              </a:rPr>
              <a:t> similar to </a:t>
            </a:r>
            <a:r>
              <a:rPr lang="en-US" sz="1800" dirty="0" err="1" smtClean="0">
                <a:solidFill>
                  <a:srgbClr val="0000FF"/>
                </a:solidFill>
                <a:latin typeface="Times New Roman" pitchFamily="18" charset="0"/>
                <a:cs typeface="Times New Roman" pitchFamily="18" charset="0"/>
              </a:rPr>
              <a:t>e+e</a:t>
            </a:r>
            <a:r>
              <a:rPr lang="en-US" sz="1800" dirty="0" smtClean="0">
                <a:solidFill>
                  <a:srgbClr val="0000FF"/>
                </a:solidFill>
                <a:latin typeface="Times New Roman" pitchFamily="18" charset="0"/>
                <a:cs typeface="Times New Roman" pitchFamily="18" charset="0"/>
              </a:rPr>
              <a:t>-, W* is a color singlet =&gt; color reconnection with beam remnants is small</a:t>
            </a:r>
          </a:p>
          <a:p>
            <a:endParaRPr lang="en-US" sz="1800" dirty="0" smtClean="0">
              <a:solidFill>
                <a:srgbClr val="0000FF"/>
              </a:solidFill>
              <a:latin typeface="Times New Roman" pitchFamily="18" charset="0"/>
              <a:cs typeface="Times New Roman" pitchFamily="18" charset="0"/>
            </a:endParaRPr>
          </a:p>
          <a:p>
            <a:r>
              <a:rPr lang="en-US" sz="1800" dirty="0" smtClean="0">
                <a:solidFill>
                  <a:srgbClr val="0000FF"/>
                </a:solidFill>
                <a:latin typeface="Times New Roman" pitchFamily="18" charset="0"/>
                <a:cs typeface="Times New Roman" pitchFamily="18" charset="0"/>
              </a:rPr>
              <a:t>but cross-section is small</a:t>
            </a:r>
          </a:p>
          <a:p>
            <a:r>
              <a:rPr lang="en-US" sz="1800" dirty="0" smtClean="0">
                <a:solidFill>
                  <a:srgbClr val="0000FF"/>
                </a:solidFill>
                <a:latin typeface="Times New Roman" pitchFamily="18" charset="0"/>
                <a:cs typeface="Times New Roman" pitchFamily="18" charset="0"/>
              </a:rPr>
              <a:t>(~10 </a:t>
            </a:r>
            <a:r>
              <a:rPr lang="en-US" sz="1800" dirty="0" err="1" smtClean="0">
                <a:solidFill>
                  <a:srgbClr val="0000FF"/>
                </a:solidFill>
                <a:latin typeface="Times New Roman" pitchFamily="18" charset="0"/>
                <a:cs typeface="Times New Roman" pitchFamily="18" charset="0"/>
              </a:rPr>
              <a:t>pb</a:t>
            </a:r>
            <a:r>
              <a:rPr lang="en-US" sz="1800" dirty="0" smtClean="0">
                <a:solidFill>
                  <a:srgbClr val="0000FF"/>
                </a:solidFill>
                <a:latin typeface="Times New Roman" pitchFamily="18" charset="0"/>
                <a:cs typeface="Times New Roman" pitchFamily="18" charset="0"/>
              </a:rPr>
              <a:t> at 14 </a:t>
            </a:r>
            <a:r>
              <a:rPr lang="en-US" sz="1800" dirty="0" err="1" smtClean="0">
                <a:solidFill>
                  <a:srgbClr val="0000FF"/>
                </a:solidFill>
                <a:latin typeface="Times New Roman" pitchFamily="18" charset="0"/>
                <a:cs typeface="Times New Roman" pitchFamily="18" charset="0"/>
              </a:rPr>
              <a:t>TeV</a:t>
            </a:r>
            <a:r>
              <a:rPr lang="en-US" sz="1800" dirty="0" smtClean="0">
                <a:solidFill>
                  <a:srgbClr val="0000FF"/>
                </a:solidFill>
                <a:latin typeface="Times New Roman" pitchFamily="18" charset="0"/>
                <a:cs typeface="Times New Roman" pitchFamily="18" charset="0"/>
              </a:rPr>
              <a:t>)</a:t>
            </a:r>
          </a:p>
        </p:txBody>
      </p:sp>
      <p:grpSp>
        <p:nvGrpSpPr>
          <p:cNvPr id="100" name="Группа 99"/>
          <p:cNvGrpSpPr/>
          <p:nvPr/>
        </p:nvGrpSpPr>
        <p:grpSpPr>
          <a:xfrm>
            <a:off x="2677944" y="836712"/>
            <a:ext cx="6286544" cy="1193551"/>
            <a:chOff x="2461920" y="836712"/>
            <a:chExt cx="6286544" cy="1193551"/>
          </a:xfrm>
        </p:grpSpPr>
        <p:sp>
          <p:nvSpPr>
            <p:cNvPr id="9" name="Right Arrow 292"/>
            <p:cNvSpPr/>
            <p:nvPr/>
          </p:nvSpPr>
          <p:spPr>
            <a:xfrm>
              <a:off x="2461920" y="1365296"/>
              <a:ext cx="214314" cy="142876"/>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Straight Connector 312"/>
            <p:cNvCxnSpPr/>
            <p:nvPr/>
          </p:nvCxnSpPr>
          <p:spPr>
            <a:xfrm rot="16200000" flipH="1">
              <a:off x="4525056" y="1444197"/>
              <a:ext cx="380193" cy="30076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271"/>
            <p:cNvCxnSpPr/>
            <p:nvPr/>
          </p:nvCxnSpPr>
          <p:spPr>
            <a:xfrm rot="5400000">
              <a:off x="3200298" y="1050908"/>
              <a:ext cx="420065" cy="360917"/>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272"/>
            <p:cNvCxnSpPr/>
            <p:nvPr/>
          </p:nvCxnSpPr>
          <p:spPr>
            <a:xfrm rot="16200000" flipH="1">
              <a:off x="3132706" y="1564248"/>
              <a:ext cx="293248" cy="14169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9"/>
            <p:cNvSpPr>
              <a:spLocks/>
            </p:cNvSpPr>
            <p:nvPr/>
          </p:nvSpPr>
          <p:spPr bwMode="auto">
            <a:xfrm rot="21445584">
              <a:off x="2857171" y="1446547"/>
              <a:ext cx="372916" cy="3475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14" name="Freeform 49"/>
            <p:cNvSpPr>
              <a:spLocks/>
            </p:cNvSpPr>
            <p:nvPr/>
          </p:nvSpPr>
          <p:spPr bwMode="auto">
            <a:xfrm rot="10636073">
              <a:off x="3444719" y="1171635"/>
              <a:ext cx="422966" cy="103010"/>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5" name="TextBox 14"/>
            <p:cNvSpPr txBox="1"/>
            <p:nvPr/>
          </p:nvSpPr>
          <p:spPr>
            <a:xfrm>
              <a:off x="3604928" y="1216905"/>
              <a:ext cx="333746" cy="400110"/>
            </a:xfrm>
            <a:prstGeom prst="rect">
              <a:avLst/>
            </a:prstGeom>
            <a:noFill/>
          </p:spPr>
          <p:txBody>
            <a:bodyPr wrap="none" rtlCol="0">
              <a:spAutoFit/>
            </a:bodyPr>
            <a:lstStyle/>
            <a:p>
              <a:r>
                <a:rPr lang="en-US" sz="2000" b="1" dirty="0" smtClean="0"/>
                <a:t>+</a:t>
              </a:r>
              <a:endParaRPr lang="ru-RU" sz="2000" b="1" dirty="0"/>
            </a:p>
          </p:txBody>
        </p:sp>
        <p:cxnSp>
          <p:nvCxnSpPr>
            <p:cNvPr id="16" name="Straight Connector 280"/>
            <p:cNvCxnSpPr/>
            <p:nvPr/>
          </p:nvCxnSpPr>
          <p:spPr>
            <a:xfrm rot="5400000">
              <a:off x="2115836" y="1417174"/>
              <a:ext cx="836381" cy="13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281"/>
            <p:cNvCxnSpPr/>
            <p:nvPr/>
          </p:nvCxnSpPr>
          <p:spPr>
            <a:xfrm rot="5400000">
              <a:off x="4757705" y="1425628"/>
              <a:ext cx="836381" cy="13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162395" y="836712"/>
              <a:ext cx="299921" cy="350997"/>
            </a:xfrm>
            <a:prstGeom prst="rect">
              <a:avLst/>
            </a:prstGeom>
            <a:noFill/>
          </p:spPr>
          <p:txBody>
            <a:bodyPr wrap="none" rtlCol="0">
              <a:spAutoFit/>
            </a:bodyPr>
            <a:lstStyle/>
            <a:p>
              <a:r>
                <a:rPr lang="en-US" sz="1600" dirty="0" smtClean="0"/>
                <a:t>2</a:t>
              </a:r>
              <a:endParaRPr lang="ru-RU" sz="1600" dirty="0"/>
            </a:p>
          </p:txBody>
        </p:sp>
        <p:graphicFrame>
          <p:nvGraphicFramePr>
            <p:cNvPr id="19" name="Object 71"/>
            <p:cNvGraphicFramePr>
              <a:graphicFrameLocks noChangeAspect="1"/>
            </p:cNvGraphicFramePr>
            <p:nvPr/>
          </p:nvGraphicFramePr>
          <p:xfrm>
            <a:off x="3747804" y="936668"/>
            <a:ext cx="199172" cy="232942"/>
          </p:xfrm>
          <a:graphic>
            <a:graphicData uri="http://schemas.openxmlformats.org/presentationml/2006/ole">
              <p:oleObj spid="_x0000_s6146" name="Equation" r:id="rId8" imgW="177480" imgH="203040" progId="Equation.3">
                <p:embed/>
              </p:oleObj>
            </a:graphicData>
          </a:graphic>
        </p:graphicFrame>
        <p:sp>
          <p:nvSpPr>
            <p:cNvPr id="20" name="TextBox 19"/>
            <p:cNvSpPr txBox="1"/>
            <p:nvPr/>
          </p:nvSpPr>
          <p:spPr>
            <a:xfrm>
              <a:off x="3078603" y="1129960"/>
              <a:ext cx="304892" cy="307777"/>
            </a:xfrm>
            <a:prstGeom prst="rect">
              <a:avLst/>
            </a:prstGeom>
            <a:noFill/>
          </p:spPr>
          <p:txBody>
            <a:bodyPr wrap="none" rtlCol="0">
              <a:spAutoFit/>
            </a:bodyPr>
            <a:lstStyle/>
            <a:p>
              <a:r>
                <a:rPr lang="en-US" sz="1400" dirty="0" smtClean="0"/>
                <a:t>t*</a:t>
              </a:r>
              <a:endParaRPr lang="ru-RU" sz="1400" dirty="0"/>
            </a:p>
          </p:txBody>
        </p:sp>
        <p:sp>
          <p:nvSpPr>
            <p:cNvPr id="21" name="TextBox 20"/>
            <p:cNvSpPr txBox="1"/>
            <p:nvPr/>
          </p:nvSpPr>
          <p:spPr>
            <a:xfrm>
              <a:off x="3319215" y="912707"/>
              <a:ext cx="234360" cy="307777"/>
            </a:xfrm>
            <a:prstGeom prst="rect">
              <a:avLst/>
            </a:prstGeom>
            <a:noFill/>
          </p:spPr>
          <p:txBody>
            <a:bodyPr wrap="none" rtlCol="0">
              <a:spAutoFit/>
            </a:bodyPr>
            <a:lstStyle/>
            <a:p>
              <a:r>
                <a:rPr lang="en-US" sz="1400" dirty="0" smtClean="0"/>
                <a:t>t</a:t>
              </a:r>
              <a:endParaRPr lang="ru-RU" sz="1400" dirty="0"/>
            </a:p>
          </p:txBody>
        </p:sp>
        <p:sp>
          <p:nvSpPr>
            <p:cNvPr id="22" name="TextBox 21"/>
            <p:cNvSpPr txBox="1"/>
            <p:nvPr/>
          </p:nvSpPr>
          <p:spPr>
            <a:xfrm>
              <a:off x="3033424" y="1365296"/>
              <a:ext cx="227033" cy="304198"/>
            </a:xfrm>
            <a:prstGeom prst="rect">
              <a:avLst/>
            </a:prstGeom>
            <a:noFill/>
          </p:spPr>
          <p:txBody>
            <a:bodyPr wrap="none" rtlCol="0">
              <a:spAutoFit/>
            </a:bodyPr>
            <a:lstStyle/>
            <a:p>
              <a:r>
                <a:rPr lang="en-US" sz="2000" dirty="0"/>
                <a:t>-</a:t>
              </a:r>
              <a:endParaRPr lang="ru-RU" sz="2000" dirty="0"/>
            </a:p>
          </p:txBody>
        </p:sp>
        <p:cxnSp>
          <p:nvCxnSpPr>
            <p:cNvPr id="23" name="Straight Connector 311"/>
            <p:cNvCxnSpPr/>
            <p:nvPr/>
          </p:nvCxnSpPr>
          <p:spPr>
            <a:xfrm rot="5400000">
              <a:off x="4563834" y="1030432"/>
              <a:ext cx="349304" cy="304653"/>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Freeform 9"/>
            <p:cNvSpPr>
              <a:spLocks/>
            </p:cNvSpPr>
            <p:nvPr/>
          </p:nvSpPr>
          <p:spPr bwMode="auto">
            <a:xfrm rot="21445584">
              <a:off x="4213458" y="1362558"/>
              <a:ext cx="372916" cy="3475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25" name="Freeform 49"/>
            <p:cNvSpPr>
              <a:spLocks/>
            </p:cNvSpPr>
            <p:nvPr/>
          </p:nvSpPr>
          <p:spPr bwMode="auto">
            <a:xfrm rot="10636073">
              <a:off x="4687555" y="1509682"/>
              <a:ext cx="422966" cy="103010"/>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26" name="TextBox 25"/>
            <p:cNvSpPr txBox="1"/>
            <p:nvPr/>
          </p:nvSpPr>
          <p:spPr>
            <a:xfrm>
              <a:off x="4504617" y="1038458"/>
              <a:ext cx="234360" cy="307777"/>
            </a:xfrm>
            <a:prstGeom prst="rect">
              <a:avLst/>
            </a:prstGeom>
            <a:noFill/>
          </p:spPr>
          <p:txBody>
            <a:bodyPr wrap="none" rtlCol="0">
              <a:spAutoFit/>
            </a:bodyPr>
            <a:lstStyle/>
            <a:p>
              <a:r>
                <a:rPr lang="en-US" sz="1400" dirty="0" smtClean="0"/>
                <a:t>t</a:t>
              </a:r>
              <a:endParaRPr lang="ru-RU" sz="1400" dirty="0"/>
            </a:p>
          </p:txBody>
        </p:sp>
        <p:sp>
          <p:nvSpPr>
            <p:cNvPr id="27" name="TextBox 26"/>
            <p:cNvSpPr txBox="1"/>
            <p:nvPr/>
          </p:nvSpPr>
          <p:spPr>
            <a:xfrm>
              <a:off x="4364855" y="1277393"/>
              <a:ext cx="227033" cy="304198"/>
            </a:xfrm>
            <a:prstGeom prst="rect">
              <a:avLst/>
            </a:prstGeom>
            <a:noFill/>
          </p:spPr>
          <p:txBody>
            <a:bodyPr wrap="none" rtlCol="0">
              <a:spAutoFit/>
            </a:bodyPr>
            <a:lstStyle/>
            <a:p>
              <a:r>
                <a:rPr lang="en-US" sz="2000" dirty="0"/>
                <a:t>-</a:t>
              </a:r>
              <a:endParaRPr lang="ru-RU" sz="2000" dirty="0"/>
            </a:p>
          </p:txBody>
        </p:sp>
        <p:sp>
          <p:nvSpPr>
            <p:cNvPr id="28" name="TextBox 27"/>
            <p:cNvSpPr txBox="1"/>
            <p:nvPr/>
          </p:nvSpPr>
          <p:spPr>
            <a:xfrm>
              <a:off x="4366258" y="1418651"/>
              <a:ext cx="354584" cy="307777"/>
            </a:xfrm>
            <a:prstGeom prst="rect">
              <a:avLst/>
            </a:prstGeom>
            <a:noFill/>
          </p:spPr>
          <p:txBody>
            <a:bodyPr wrap="none" rtlCol="0">
              <a:spAutoFit/>
            </a:bodyPr>
            <a:lstStyle/>
            <a:p>
              <a:r>
                <a:rPr lang="en-US" sz="1400" dirty="0" smtClean="0"/>
                <a:t>b*</a:t>
              </a:r>
              <a:endParaRPr lang="ru-RU" sz="1400" dirty="0"/>
            </a:p>
          </p:txBody>
        </p:sp>
        <p:sp>
          <p:nvSpPr>
            <p:cNvPr id="29" name="TextBox 28"/>
            <p:cNvSpPr txBox="1"/>
            <p:nvPr/>
          </p:nvSpPr>
          <p:spPr>
            <a:xfrm>
              <a:off x="4602131" y="1567422"/>
              <a:ext cx="227033" cy="304198"/>
            </a:xfrm>
            <a:prstGeom prst="rect">
              <a:avLst/>
            </a:prstGeom>
            <a:noFill/>
          </p:spPr>
          <p:txBody>
            <a:bodyPr wrap="none" rtlCol="0">
              <a:spAutoFit/>
            </a:bodyPr>
            <a:lstStyle/>
            <a:p>
              <a:r>
                <a:rPr lang="en-US" sz="2000" dirty="0"/>
                <a:t>-</a:t>
              </a:r>
              <a:endParaRPr lang="ru-RU" sz="2000" dirty="0"/>
            </a:p>
          </p:txBody>
        </p:sp>
        <p:sp>
          <p:nvSpPr>
            <p:cNvPr id="30" name="TextBox 29"/>
            <p:cNvSpPr txBox="1"/>
            <p:nvPr/>
          </p:nvSpPr>
          <p:spPr>
            <a:xfrm>
              <a:off x="4606760" y="1722486"/>
              <a:ext cx="284052" cy="307777"/>
            </a:xfrm>
            <a:prstGeom prst="rect">
              <a:avLst/>
            </a:prstGeom>
            <a:noFill/>
          </p:spPr>
          <p:txBody>
            <a:bodyPr wrap="none" rtlCol="0">
              <a:spAutoFit/>
            </a:bodyPr>
            <a:lstStyle/>
            <a:p>
              <a:r>
                <a:rPr lang="en-US" sz="1400" dirty="0"/>
                <a:t>b</a:t>
              </a:r>
              <a:endParaRPr lang="ru-RU" sz="1400" dirty="0"/>
            </a:p>
          </p:txBody>
        </p:sp>
        <p:cxnSp>
          <p:nvCxnSpPr>
            <p:cNvPr id="67" name="Straight Connector 48"/>
            <p:cNvCxnSpPr/>
            <p:nvPr/>
          </p:nvCxnSpPr>
          <p:spPr>
            <a:xfrm rot="5400000" flipH="1" flipV="1">
              <a:off x="2681959" y="1429811"/>
              <a:ext cx="180020"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47"/>
            <p:cNvCxnSpPr/>
            <p:nvPr/>
          </p:nvCxnSpPr>
          <p:spPr>
            <a:xfrm rot="16200000" flipH="1">
              <a:off x="2659456" y="1227289"/>
              <a:ext cx="225025"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48"/>
            <p:cNvCxnSpPr/>
            <p:nvPr/>
          </p:nvCxnSpPr>
          <p:spPr>
            <a:xfrm rot="5400000" flipH="1" flipV="1">
              <a:off x="4051191" y="1358373"/>
              <a:ext cx="180020"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47"/>
            <p:cNvCxnSpPr/>
            <p:nvPr/>
          </p:nvCxnSpPr>
          <p:spPr>
            <a:xfrm rot="16200000" flipH="1">
              <a:off x="4028688" y="1155851"/>
              <a:ext cx="225025"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016455" y="1508172"/>
              <a:ext cx="302721" cy="307777"/>
            </a:xfrm>
            <a:prstGeom prst="rect">
              <a:avLst/>
            </a:prstGeom>
            <a:noFill/>
          </p:spPr>
          <p:txBody>
            <a:bodyPr wrap="square" rtlCol="0">
              <a:spAutoFit/>
            </a:bodyPr>
            <a:lstStyle/>
            <a:p>
              <a:r>
                <a:rPr lang="en-US" sz="1400" dirty="0"/>
                <a:t>b</a:t>
              </a:r>
              <a:endParaRPr lang="ru-RU" sz="1400" dirty="0"/>
            </a:p>
          </p:txBody>
        </p:sp>
        <p:cxnSp>
          <p:nvCxnSpPr>
            <p:cNvPr id="74" name="Straight Connector 445"/>
            <p:cNvCxnSpPr/>
            <p:nvPr/>
          </p:nvCxnSpPr>
          <p:spPr>
            <a:xfrm rot="16200000" flipH="1">
              <a:off x="7811204" y="1472715"/>
              <a:ext cx="380193" cy="300764"/>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446"/>
            <p:cNvCxnSpPr/>
            <p:nvPr/>
          </p:nvCxnSpPr>
          <p:spPr>
            <a:xfrm rot="5400000">
              <a:off x="6486446" y="1079426"/>
              <a:ext cx="420065" cy="360917"/>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447"/>
            <p:cNvCxnSpPr/>
            <p:nvPr/>
          </p:nvCxnSpPr>
          <p:spPr>
            <a:xfrm rot="16200000" flipH="1">
              <a:off x="6418854" y="1592766"/>
              <a:ext cx="293248" cy="14169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7" name="Freeform 9"/>
            <p:cNvSpPr>
              <a:spLocks/>
            </p:cNvSpPr>
            <p:nvPr/>
          </p:nvSpPr>
          <p:spPr bwMode="auto">
            <a:xfrm rot="21445584">
              <a:off x="6143319" y="1475065"/>
              <a:ext cx="372916" cy="3475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78" name="Freeform 49"/>
            <p:cNvSpPr>
              <a:spLocks/>
            </p:cNvSpPr>
            <p:nvPr/>
          </p:nvSpPr>
          <p:spPr bwMode="auto">
            <a:xfrm rot="9291744">
              <a:off x="6035670" y="1235941"/>
              <a:ext cx="422966" cy="103010"/>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79" name="TextBox 78"/>
            <p:cNvSpPr txBox="1"/>
            <p:nvPr/>
          </p:nvSpPr>
          <p:spPr>
            <a:xfrm>
              <a:off x="6891076" y="1245423"/>
              <a:ext cx="333746" cy="400110"/>
            </a:xfrm>
            <a:prstGeom prst="rect">
              <a:avLst/>
            </a:prstGeom>
            <a:noFill/>
          </p:spPr>
          <p:txBody>
            <a:bodyPr wrap="none" rtlCol="0">
              <a:spAutoFit/>
            </a:bodyPr>
            <a:lstStyle/>
            <a:p>
              <a:r>
                <a:rPr lang="en-US" sz="2000" b="1" dirty="0" smtClean="0"/>
                <a:t>+</a:t>
              </a:r>
              <a:endParaRPr lang="ru-RU" sz="2000" b="1" dirty="0"/>
            </a:p>
          </p:txBody>
        </p:sp>
        <p:cxnSp>
          <p:nvCxnSpPr>
            <p:cNvPr id="80" name="Straight Connector 464"/>
            <p:cNvCxnSpPr/>
            <p:nvPr/>
          </p:nvCxnSpPr>
          <p:spPr>
            <a:xfrm rot="5400000">
              <a:off x="5401984" y="1445692"/>
              <a:ext cx="836381" cy="13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465"/>
            <p:cNvCxnSpPr/>
            <p:nvPr/>
          </p:nvCxnSpPr>
          <p:spPr>
            <a:xfrm rot="5400000">
              <a:off x="8043853" y="1454146"/>
              <a:ext cx="836381" cy="13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8448543" y="865230"/>
              <a:ext cx="299921" cy="350997"/>
            </a:xfrm>
            <a:prstGeom prst="rect">
              <a:avLst/>
            </a:prstGeom>
            <a:noFill/>
          </p:spPr>
          <p:txBody>
            <a:bodyPr wrap="none" rtlCol="0">
              <a:spAutoFit/>
            </a:bodyPr>
            <a:lstStyle/>
            <a:p>
              <a:r>
                <a:rPr lang="en-US" sz="1600" dirty="0" smtClean="0"/>
                <a:t>2</a:t>
              </a:r>
              <a:endParaRPr lang="ru-RU" sz="1600" dirty="0"/>
            </a:p>
          </p:txBody>
        </p:sp>
        <p:cxnSp>
          <p:nvCxnSpPr>
            <p:cNvPr id="83" name="Straight Connector 475"/>
            <p:cNvCxnSpPr/>
            <p:nvPr/>
          </p:nvCxnSpPr>
          <p:spPr>
            <a:xfrm rot="5400000">
              <a:off x="7871442" y="1080410"/>
              <a:ext cx="306384" cy="304653"/>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Freeform 9"/>
            <p:cNvSpPr>
              <a:spLocks/>
            </p:cNvSpPr>
            <p:nvPr/>
          </p:nvSpPr>
          <p:spPr bwMode="auto">
            <a:xfrm rot="21445584">
              <a:off x="7499606" y="1391076"/>
              <a:ext cx="372916" cy="34759"/>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85" name="Freeform 49"/>
            <p:cNvSpPr>
              <a:spLocks/>
            </p:cNvSpPr>
            <p:nvPr/>
          </p:nvSpPr>
          <p:spPr bwMode="auto">
            <a:xfrm rot="12791173">
              <a:off x="7403105" y="1583556"/>
              <a:ext cx="422966" cy="103010"/>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cxnSp>
          <p:nvCxnSpPr>
            <p:cNvPr id="86" name="Straight Connector 48"/>
            <p:cNvCxnSpPr/>
            <p:nvPr/>
          </p:nvCxnSpPr>
          <p:spPr>
            <a:xfrm rot="5400000" flipH="1" flipV="1">
              <a:off x="5968107" y="1458329"/>
              <a:ext cx="180020"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47"/>
            <p:cNvCxnSpPr/>
            <p:nvPr/>
          </p:nvCxnSpPr>
          <p:spPr>
            <a:xfrm rot="16200000" flipH="1">
              <a:off x="5945604" y="1255807"/>
              <a:ext cx="225025"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48"/>
            <p:cNvCxnSpPr/>
            <p:nvPr/>
          </p:nvCxnSpPr>
          <p:spPr>
            <a:xfrm rot="5400000" flipH="1" flipV="1">
              <a:off x="7337339" y="1386891"/>
              <a:ext cx="180020"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47"/>
            <p:cNvCxnSpPr/>
            <p:nvPr/>
          </p:nvCxnSpPr>
          <p:spPr>
            <a:xfrm rot="16200000" flipH="1">
              <a:off x="7314836" y="1184369"/>
              <a:ext cx="225025" cy="2152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Rectangle 489"/>
            <p:cNvSpPr/>
            <p:nvPr/>
          </p:nvSpPr>
          <p:spPr>
            <a:xfrm>
              <a:off x="5319440" y="1222420"/>
              <a:ext cx="364202" cy="461665"/>
            </a:xfrm>
            <a:prstGeom prst="rect">
              <a:avLst/>
            </a:prstGeom>
          </p:spPr>
          <p:txBody>
            <a:bodyPr wrap="none">
              <a:spAutoFit/>
            </a:bodyPr>
            <a:lstStyle/>
            <a:p>
              <a:r>
                <a:rPr lang="en-US" b="1" dirty="0" smtClean="0"/>
                <a:t>+</a:t>
              </a:r>
              <a:endParaRPr lang="ru-RU" b="1" dirty="0"/>
            </a:p>
          </p:txBody>
        </p:sp>
      </p:grpSp>
      <p:pic>
        <p:nvPicPr>
          <p:cNvPr id="6151" name="Picture 7" descr="C:\MAIN Scientific 2011\Current work on publications\LHC TOP EPJC 0\fig3.eps"/>
          <p:cNvPicPr>
            <a:picLocks noChangeAspect="1" noChangeArrowheads="1"/>
          </p:cNvPicPr>
          <p:nvPr/>
        </p:nvPicPr>
        <p:blipFill>
          <a:blip r:embed="rId9" cstate="print"/>
          <a:srcRect/>
          <a:stretch>
            <a:fillRect/>
          </a:stretch>
        </p:blipFill>
        <p:spPr bwMode="auto">
          <a:xfrm>
            <a:off x="3993491" y="2854672"/>
            <a:ext cx="4898989" cy="3022600"/>
          </a:xfrm>
          <a:prstGeom prst="rect">
            <a:avLst/>
          </a:prstGeom>
          <a:noFill/>
          <a:ln>
            <a:solidFill>
              <a:schemeClr val="bg1">
                <a:lumMod val="50000"/>
              </a:schemeClr>
            </a:solidFill>
          </a:ln>
          <a:effectLst>
            <a:outerShdw blurRad="50800" dist="38100" dir="2700000" algn="tl" rotWithShape="0">
              <a:prstClr val="black">
                <a:alpha val="40000"/>
              </a:prstClr>
            </a:outerShdw>
          </a:effectLst>
        </p:spPr>
      </p:pic>
      <p:sp>
        <p:nvSpPr>
          <p:cNvPr id="101" name="Прямоугольник 100"/>
          <p:cNvSpPr/>
          <p:nvPr/>
        </p:nvSpPr>
        <p:spPr>
          <a:xfrm>
            <a:off x="4353531" y="3068960"/>
            <a:ext cx="2469843" cy="738664"/>
          </a:xfrm>
          <a:prstGeom prst="rect">
            <a:avLst/>
          </a:prstGeom>
        </p:spPr>
        <p:txBody>
          <a:bodyPr wrap="none">
            <a:spAutoFit/>
          </a:bodyPr>
          <a:lstStyle/>
          <a:p>
            <a:r>
              <a:rPr lang="en-US" sz="1400" b="1" dirty="0" smtClean="0">
                <a:solidFill>
                  <a:srgbClr val="00FF00"/>
                </a:solidFill>
                <a:latin typeface="Times New Roman" pitchFamily="18" charset="0"/>
                <a:cs typeface="Times New Roman" pitchFamily="18" charset="0"/>
              </a:rPr>
              <a:t>No </a:t>
            </a:r>
            <a:r>
              <a:rPr lang="en-US" sz="1400" b="1" dirty="0" err="1" smtClean="0">
                <a:solidFill>
                  <a:srgbClr val="00FF00"/>
                </a:solidFill>
                <a:latin typeface="Times New Roman" pitchFamily="18" charset="0"/>
                <a:cs typeface="Times New Roman" pitchFamily="18" charset="0"/>
              </a:rPr>
              <a:t>pT</a:t>
            </a:r>
            <a:r>
              <a:rPr lang="en-US" sz="1400" b="1" dirty="0" smtClean="0">
                <a:solidFill>
                  <a:srgbClr val="00FF00"/>
                </a:solidFill>
                <a:latin typeface="Times New Roman" pitchFamily="18" charset="0"/>
                <a:cs typeface="Times New Roman" pitchFamily="18" charset="0"/>
              </a:rPr>
              <a:t>(jet) cuts</a:t>
            </a:r>
          </a:p>
          <a:p>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(t)&gt;30 </a:t>
            </a:r>
            <a:r>
              <a:rPr lang="en-US" sz="1400" b="1" dirty="0" err="1" smtClean="0">
                <a:solidFill>
                  <a:srgbClr val="3333FF"/>
                </a:solidFill>
                <a:latin typeface="Times New Roman" pitchFamily="18" charset="0"/>
                <a:cs typeface="Times New Roman" pitchFamily="18" charset="0"/>
              </a:rPr>
              <a:t>GeV</a:t>
            </a:r>
            <a:r>
              <a:rPr lang="en-US" sz="1400" b="1" dirty="0" smtClean="0">
                <a:solidFill>
                  <a:srgbClr val="3333FF"/>
                </a:solidFill>
                <a:latin typeface="Times New Roman" pitchFamily="18" charset="0"/>
                <a:cs typeface="Times New Roman" pitchFamily="18" charset="0"/>
              </a:rPr>
              <a:t>, </a:t>
            </a:r>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(g)&gt;15 </a:t>
            </a:r>
            <a:r>
              <a:rPr lang="en-US" sz="1400" b="1" dirty="0" err="1" smtClean="0">
                <a:solidFill>
                  <a:srgbClr val="3333FF"/>
                </a:solidFill>
                <a:latin typeface="Times New Roman" pitchFamily="18" charset="0"/>
                <a:cs typeface="Times New Roman" pitchFamily="18" charset="0"/>
              </a:rPr>
              <a:t>GeV</a:t>
            </a:r>
            <a:endParaRPr lang="en-US" sz="1400" b="1" dirty="0" smtClean="0">
              <a:solidFill>
                <a:srgbClr val="3333FF"/>
              </a:solidFill>
              <a:latin typeface="Times New Roman" pitchFamily="18" charset="0"/>
              <a:cs typeface="Times New Roman" pitchFamily="18" charset="0"/>
            </a:endParaRPr>
          </a:p>
          <a:p>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(t)&gt;60 </a:t>
            </a:r>
            <a:r>
              <a:rPr lang="en-US" sz="1400" b="1" dirty="0" err="1" smtClean="0">
                <a:solidFill>
                  <a:srgbClr val="FF0000"/>
                </a:solidFill>
                <a:latin typeface="Times New Roman" pitchFamily="18" charset="0"/>
                <a:cs typeface="Times New Roman" pitchFamily="18" charset="0"/>
              </a:rPr>
              <a:t>GeV</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(g)&gt;30 </a:t>
            </a:r>
            <a:r>
              <a:rPr lang="en-US" sz="1400" b="1" dirty="0" err="1" smtClean="0">
                <a:solidFill>
                  <a:srgbClr val="FF0000"/>
                </a:solidFill>
                <a:latin typeface="Times New Roman" pitchFamily="18" charset="0"/>
                <a:cs typeface="Times New Roman" pitchFamily="18" charset="0"/>
              </a:rPr>
              <a:t>GeV</a:t>
            </a:r>
            <a:endParaRPr lang="en-US" sz="14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b="1"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Multiplicity measurements in pp → X t q’</a:t>
            </a:r>
            <a:endParaRPr lang="ru-RU" sz="32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9" name="Right Arrow 341"/>
          <p:cNvSpPr/>
          <p:nvPr/>
        </p:nvSpPr>
        <p:spPr>
          <a:xfrm>
            <a:off x="2393520" y="1591616"/>
            <a:ext cx="357190" cy="142876"/>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0" name="Object 28"/>
          <p:cNvGraphicFramePr>
            <a:graphicFrameLocks noChangeAspect="1"/>
          </p:cNvGraphicFramePr>
          <p:nvPr/>
        </p:nvGraphicFramePr>
        <p:xfrm>
          <a:off x="150564" y="4221163"/>
          <a:ext cx="3989388" cy="576262"/>
        </p:xfrm>
        <a:graphic>
          <a:graphicData uri="http://schemas.openxmlformats.org/presentationml/2006/ole">
            <p:oleObj spid="_x0000_s7170" name="Формула" r:id="rId5" imgW="1866600" imgH="253800" progId="Equation.3">
              <p:embed/>
            </p:oleObj>
          </a:graphicData>
        </a:graphic>
      </p:graphicFrame>
      <p:cxnSp>
        <p:nvCxnSpPr>
          <p:cNvPr id="11" name="Straight Connector 331"/>
          <p:cNvCxnSpPr/>
          <p:nvPr/>
        </p:nvCxnSpPr>
        <p:spPr>
          <a:xfrm rot="10800000" flipV="1">
            <a:off x="3107228" y="1196184"/>
            <a:ext cx="430283" cy="238312"/>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332"/>
          <p:cNvCxnSpPr/>
          <p:nvPr/>
        </p:nvCxnSpPr>
        <p:spPr>
          <a:xfrm rot="16200000" flipH="1">
            <a:off x="2875224" y="1223170"/>
            <a:ext cx="227871" cy="2361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9"/>
          <p:cNvSpPr>
            <a:spLocks/>
          </p:cNvSpPr>
          <p:nvPr/>
        </p:nvSpPr>
        <p:spPr bwMode="auto">
          <a:xfrm rot="5400000">
            <a:off x="2927777" y="1576166"/>
            <a:ext cx="321120" cy="37781"/>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14" name="Freeform 49"/>
          <p:cNvSpPr>
            <a:spLocks/>
          </p:cNvSpPr>
          <p:nvPr/>
        </p:nvSpPr>
        <p:spPr bwMode="auto">
          <a:xfrm rot="10636073">
            <a:off x="3286763" y="1287727"/>
            <a:ext cx="415101" cy="9823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5" name="TextBox 14"/>
          <p:cNvSpPr txBox="1"/>
          <p:nvPr/>
        </p:nvSpPr>
        <p:spPr>
          <a:xfrm>
            <a:off x="3714613" y="1382698"/>
            <a:ext cx="333746" cy="400110"/>
          </a:xfrm>
          <a:prstGeom prst="rect">
            <a:avLst/>
          </a:prstGeom>
          <a:noFill/>
        </p:spPr>
        <p:txBody>
          <a:bodyPr wrap="none" rtlCol="0">
            <a:spAutoFit/>
          </a:bodyPr>
          <a:lstStyle/>
          <a:p>
            <a:r>
              <a:rPr lang="en-US" sz="2000" b="1" dirty="0" smtClean="0"/>
              <a:t>+</a:t>
            </a:r>
            <a:endParaRPr lang="ru-RU" sz="2000" b="1" dirty="0"/>
          </a:p>
        </p:txBody>
      </p:sp>
      <p:cxnSp>
        <p:nvCxnSpPr>
          <p:cNvPr id="16" name="Straight Connector 337"/>
          <p:cNvCxnSpPr/>
          <p:nvPr/>
        </p:nvCxnSpPr>
        <p:spPr>
          <a:xfrm rot="5400000">
            <a:off x="2350906" y="1573674"/>
            <a:ext cx="797648" cy="13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338"/>
          <p:cNvCxnSpPr/>
          <p:nvPr/>
        </p:nvCxnSpPr>
        <p:spPr>
          <a:xfrm rot="5400000">
            <a:off x="7708756" y="1573674"/>
            <a:ext cx="797648" cy="13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167270" y="1020112"/>
            <a:ext cx="298480" cy="338554"/>
          </a:xfrm>
          <a:prstGeom prst="rect">
            <a:avLst/>
          </a:prstGeom>
          <a:noFill/>
        </p:spPr>
        <p:txBody>
          <a:bodyPr wrap="none" rtlCol="0">
            <a:spAutoFit/>
          </a:bodyPr>
          <a:lstStyle/>
          <a:p>
            <a:r>
              <a:rPr lang="en-US" sz="1600" dirty="0" smtClean="0"/>
              <a:t>2</a:t>
            </a:r>
            <a:endParaRPr lang="ru-RU" sz="1600" dirty="0"/>
          </a:p>
        </p:txBody>
      </p:sp>
      <p:graphicFrame>
        <p:nvGraphicFramePr>
          <p:cNvPr id="19" name="Object 71"/>
          <p:cNvGraphicFramePr>
            <a:graphicFrameLocks noChangeAspect="1"/>
          </p:cNvGraphicFramePr>
          <p:nvPr/>
        </p:nvGraphicFramePr>
        <p:xfrm>
          <a:off x="3697570" y="1227304"/>
          <a:ext cx="195468" cy="222155"/>
        </p:xfrm>
        <a:graphic>
          <a:graphicData uri="http://schemas.openxmlformats.org/presentationml/2006/ole">
            <p:oleObj spid="_x0000_s7171" name="Equation" r:id="rId6" imgW="177480" imgH="203040" progId="Equation.3">
              <p:embed/>
            </p:oleObj>
          </a:graphicData>
        </a:graphic>
      </p:graphicFrame>
      <p:sp>
        <p:nvSpPr>
          <p:cNvPr id="20" name="TextBox 19"/>
          <p:cNvSpPr txBox="1"/>
          <p:nvPr/>
        </p:nvSpPr>
        <p:spPr>
          <a:xfrm>
            <a:off x="3034849" y="1091549"/>
            <a:ext cx="251954" cy="223162"/>
          </a:xfrm>
          <a:prstGeom prst="rect">
            <a:avLst/>
          </a:prstGeom>
          <a:noFill/>
        </p:spPr>
        <p:txBody>
          <a:bodyPr wrap="none" rtlCol="0">
            <a:spAutoFit/>
          </a:bodyPr>
          <a:lstStyle/>
          <a:p>
            <a:r>
              <a:rPr lang="en-US" sz="1400" dirty="0" smtClean="0"/>
              <a:t>t*</a:t>
            </a:r>
            <a:endParaRPr lang="ru-RU" sz="1400" dirty="0"/>
          </a:p>
        </p:txBody>
      </p:sp>
      <p:sp>
        <p:nvSpPr>
          <p:cNvPr id="21" name="TextBox 20"/>
          <p:cNvSpPr txBox="1"/>
          <p:nvPr/>
        </p:nvSpPr>
        <p:spPr>
          <a:xfrm>
            <a:off x="3343849" y="948673"/>
            <a:ext cx="193668" cy="223162"/>
          </a:xfrm>
          <a:prstGeom prst="rect">
            <a:avLst/>
          </a:prstGeom>
          <a:noFill/>
        </p:spPr>
        <p:txBody>
          <a:bodyPr wrap="none" rtlCol="0">
            <a:spAutoFit/>
          </a:bodyPr>
          <a:lstStyle/>
          <a:p>
            <a:r>
              <a:rPr lang="en-US" sz="1400" dirty="0" smtClean="0"/>
              <a:t>t</a:t>
            </a:r>
            <a:endParaRPr lang="ru-RU" sz="1400" dirty="0"/>
          </a:p>
        </p:txBody>
      </p:sp>
      <p:cxnSp>
        <p:nvCxnSpPr>
          <p:cNvPr id="22" name="Straight Connector 357"/>
          <p:cNvCxnSpPr/>
          <p:nvPr/>
        </p:nvCxnSpPr>
        <p:spPr>
          <a:xfrm flipV="1">
            <a:off x="2812057" y="1745284"/>
            <a:ext cx="249217" cy="1035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358"/>
          <p:cNvCxnSpPr/>
          <p:nvPr/>
        </p:nvCxnSpPr>
        <p:spPr>
          <a:xfrm>
            <a:off x="3081243" y="1745284"/>
            <a:ext cx="321156" cy="5503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360"/>
          <p:cNvCxnSpPr/>
          <p:nvPr/>
        </p:nvCxnSpPr>
        <p:spPr>
          <a:xfrm rot="10800000" flipV="1">
            <a:off x="4446650" y="1279102"/>
            <a:ext cx="254502" cy="155394"/>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361"/>
          <p:cNvCxnSpPr/>
          <p:nvPr/>
        </p:nvCxnSpPr>
        <p:spPr>
          <a:xfrm rot="16200000" flipH="1">
            <a:off x="4214646" y="1223170"/>
            <a:ext cx="227871" cy="2361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Freeform 9"/>
          <p:cNvSpPr>
            <a:spLocks/>
          </p:cNvSpPr>
          <p:nvPr/>
        </p:nvSpPr>
        <p:spPr bwMode="auto">
          <a:xfrm rot="5400000">
            <a:off x="4267199" y="1576166"/>
            <a:ext cx="321120" cy="37781"/>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27" name="Freeform 49"/>
          <p:cNvSpPr>
            <a:spLocks/>
          </p:cNvSpPr>
          <p:nvPr/>
        </p:nvSpPr>
        <p:spPr bwMode="auto">
          <a:xfrm rot="9133070">
            <a:off x="4638088" y="1617313"/>
            <a:ext cx="415101" cy="9823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28" name="TextBox 27"/>
          <p:cNvSpPr txBox="1"/>
          <p:nvPr/>
        </p:nvSpPr>
        <p:spPr>
          <a:xfrm>
            <a:off x="4405981" y="1137220"/>
            <a:ext cx="193668" cy="223162"/>
          </a:xfrm>
          <a:prstGeom prst="rect">
            <a:avLst/>
          </a:prstGeom>
          <a:noFill/>
        </p:spPr>
        <p:txBody>
          <a:bodyPr wrap="none" rtlCol="0">
            <a:spAutoFit/>
          </a:bodyPr>
          <a:lstStyle/>
          <a:p>
            <a:r>
              <a:rPr lang="en-US" sz="1400" dirty="0" smtClean="0"/>
              <a:t>t</a:t>
            </a:r>
            <a:endParaRPr lang="ru-RU" sz="1400" dirty="0"/>
          </a:p>
        </p:txBody>
      </p:sp>
      <p:cxnSp>
        <p:nvCxnSpPr>
          <p:cNvPr id="29" name="Straight Connector 367"/>
          <p:cNvCxnSpPr/>
          <p:nvPr/>
        </p:nvCxnSpPr>
        <p:spPr>
          <a:xfrm flipV="1">
            <a:off x="4151479" y="1745284"/>
            <a:ext cx="249217" cy="1035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368"/>
          <p:cNvCxnSpPr/>
          <p:nvPr/>
        </p:nvCxnSpPr>
        <p:spPr>
          <a:xfrm>
            <a:off x="4420665" y="1745284"/>
            <a:ext cx="575659" cy="10359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51173" y="1758797"/>
            <a:ext cx="326135" cy="223162"/>
          </a:xfrm>
          <a:prstGeom prst="rect">
            <a:avLst/>
          </a:prstGeom>
          <a:noFill/>
        </p:spPr>
        <p:txBody>
          <a:bodyPr wrap="none" rtlCol="0">
            <a:spAutoFit/>
          </a:bodyPr>
          <a:lstStyle/>
          <a:p>
            <a:r>
              <a:rPr lang="en-US" sz="1400" dirty="0" smtClean="0"/>
              <a:t>q‘*</a:t>
            </a:r>
            <a:endParaRPr lang="ru-RU" sz="1400" dirty="0"/>
          </a:p>
        </p:txBody>
      </p:sp>
      <p:sp>
        <p:nvSpPr>
          <p:cNvPr id="32" name="TextBox 31"/>
          <p:cNvSpPr txBox="1"/>
          <p:nvPr/>
        </p:nvSpPr>
        <p:spPr>
          <a:xfrm>
            <a:off x="4823447" y="1797082"/>
            <a:ext cx="267850" cy="223162"/>
          </a:xfrm>
          <a:prstGeom prst="rect">
            <a:avLst/>
          </a:prstGeom>
          <a:noFill/>
        </p:spPr>
        <p:txBody>
          <a:bodyPr wrap="none" rtlCol="0">
            <a:spAutoFit/>
          </a:bodyPr>
          <a:lstStyle/>
          <a:p>
            <a:r>
              <a:rPr lang="en-US" sz="1400" dirty="0" smtClean="0"/>
              <a:t>q‘</a:t>
            </a:r>
            <a:endParaRPr lang="ru-RU" sz="1400" dirty="0"/>
          </a:p>
        </p:txBody>
      </p:sp>
      <p:sp>
        <p:nvSpPr>
          <p:cNvPr id="33" name="TextBox 32"/>
          <p:cNvSpPr txBox="1"/>
          <p:nvPr/>
        </p:nvSpPr>
        <p:spPr>
          <a:xfrm>
            <a:off x="3272536" y="1745284"/>
            <a:ext cx="267850" cy="223162"/>
          </a:xfrm>
          <a:prstGeom prst="rect">
            <a:avLst/>
          </a:prstGeom>
          <a:noFill/>
        </p:spPr>
        <p:txBody>
          <a:bodyPr wrap="none" rtlCol="0">
            <a:spAutoFit/>
          </a:bodyPr>
          <a:lstStyle/>
          <a:p>
            <a:r>
              <a:rPr lang="en-US" sz="1400" dirty="0" smtClean="0"/>
              <a:t>q‘</a:t>
            </a:r>
            <a:endParaRPr lang="ru-RU" sz="1400" dirty="0"/>
          </a:p>
        </p:txBody>
      </p:sp>
      <p:graphicFrame>
        <p:nvGraphicFramePr>
          <p:cNvPr id="34" name="Object 30"/>
          <p:cNvGraphicFramePr>
            <a:graphicFrameLocks noChangeAspect="1"/>
          </p:cNvGraphicFramePr>
          <p:nvPr/>
        </p:nvGraphicFramePr>
        <p:xfrm>
          <a:off x="179512" y="3573016"/>
          <a:ext cx="1403226" cy="389327"/>
        </p:xfrm>
        <a:graphic>
          <a:graphicData uri="http://schemas.openxmlformats.org/presentationml/2006/ole">
            <p:oleObj spid="_x0000_s7172" name="Equation" r:id="rId7" imgW="863280" imgH="241200" progId="Equation.3">
              <p:embed/>
            </p:oleObj>
          </a:graphicData>
        </a:graphic>
      </p:graphicFrame>
      <p:grpSp>
        <p:nvGrpSpPr>
          <p:cNvPr id="35" name="Группа 238"/>
          <p:cNvGrpSpPr/>
          <p:nvPr/>
        </p:nvGrpSpPr>
        <p:grpSpPr>
          <a:xfrm>
            <a:off x="233850" y="892080"/>
            <a:ext cx="2222081" cy="1556792"/>
            <a:chOff x="58678" y="2143116"/>
            <a:chExt cx="2218035" cy="2012957"/>
          </a:xfrm>
        </p:grpSpPr>
        <p:cxnSp>
          <p:nvCxnSpPr>
            <p:cNvPr id="36" name="Straight Connector 104"/>
            <p:cNvCxnSpPr/>
            <p:nvPr/>
          </p:nvCxnSpPr>
          <p:spPr>
            <a:xfrm flipV="1">
              <a:off x="214282" y="3357562"/>
              <a:ext cx="428628" cy="14287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1406" y="3447636"/>
              <a:ext cx="283535" cy="397961"/>
            </a:xfrm>
            <a:prstGeom prst="rect">
              <a:avLst/>
            </a:prstGeom>
            <a:noFill/>
          </p:spPr>
          <p:txBody>
            <a:bodyPr wrap="none" rtlCol="0">
              <a:spAutoFit/>
            </a:bodyPr>
            <a:lstStyle/>
            <a:p>
              <a:r>
                <a:rPr lang="en-US" sz="1400" dirty="0" smtClean="0"/>
                <a:t>q</a:t>
              </a:r>
              <a:endParaRPr lang="ru-RU" sz="1400" dirty="0"/>
            </a:p>
          </p:txBody>
        </p:sp>
        <p:sp>
          <p:nvSpPr>
            <p:cNvPr id="38" name="TextBox 37"/>
            <p:cNvSpPr txBox="1"/>
            <p:nvPr/>
          </p:nvSpPr>
          <p:spPr>
            <a:xfrm>
              <a:off x="571472" y="3376198"/>
              <a:ext cx="393941" cy="397961"/>
            </a:xfrm>
            <a:prstGeom prst="rect">
              <a:avLst/>
            </a:prstGeom>
            <a:noFill/>
          </p:spPr>
          <p:txBody>
            <a:bodyPr wrap="none" rtlCol="0">
              <a:spAutoFit/>
            </a:bodyPr>
            <a:lstStyle/>
            <a:p>
              <a:r>
                <a:rPr lang="en-US" sz="1400" dirty="0" smtClean="0"/>
                <a:t>q‘*</a:t>
              </a:r>
              <a:endParaRPr lang="ru-RU" sz="1400" dirty="0"/>
            </a:p>
          </p:txBody>
        </p:sp>
        <p:cxnSp>
          <p:nvCxnSpPr>
            <p:cNvPr id="39" name="Straight Connector 107"/>
            <p:cNvCxnSpPr/>
            <p:nvPr/>
          </p:nvCxnSpPr>
          <p:spPr>
            <a:xfrm>
              <a:off x="667075" y="3357562"/>
              <a:ext cx="388635" cy="7590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108"/>
            <p:cNvCxnSpPr/>
            <p:nvPr/>
          </p:nvCxnSpPr>
          <p:spPr>
            <a:xfrm flipV="1">
              <a:off x="667075" y="2785951"/>
              <a:ext cx="376909" cy="227816"/>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109"/>
            <p:cNvCxnSpPr/>
            <p:nvPr/>
          </p:nvCxnSpPr>
          <p:spPr>
            <a:xfrm>
              <a:off x="1119233" y="3460254"/>
              <a:ext cx="381143" cy="5804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110"/>
            <p:cNvCxnSpPr/>
            <p:nvPr/>
          </p:nvCxnSpPr>
          <p:spPr>
            <a:xfrm flipV="1">
              <a:off x="1119233" y="3286124"/>
              <a:ext cx="254095" cy="5804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111"/>
            <p:cNvCxnSpPr>
              <a:stCxn id="51" idx="6"/>
            </p:cNvCxnSpPr>
            <p:nvPr/>
          </p:nvCxnSpPr>
          <p:spPr>
            <a:xfrm>
              <a:off x="1182757" y="3402210"/>
              <a:ext cx="254095" cy="129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112"/>
            <p:cNvCxnSpPr/>
            <p:nvPr/>
          </p:nvCxnSpPr>
          <p:spPr>
            <a:xfrm>
              <a:off x="1107507" y="2843994"/>
              <a:ext cx="372674" cy="108347"/>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113"/>
            <p:cNvCxnSpPr/>
            <p:nvPr/>
          </p:nvCxnSpPr>
          <p:spPr>
            <a:xfrm>
              <a:off x="1107507" y="2902038"/>
              <a:ext cx="254095" cy="11608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114"/>
            <p:cNvCxnSpPr/>
            <p:nvPr/>
          </p:nvCxnSpPr>
          <p:spPr>
            <a:xfrm flipV="1">
              <a:off x="1107507" y="2843994"/>
              <a:ext cx="381143" cy="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115"/>
            <p:cNvCxnSpPr/>
            <p:nvPr/>
          </p:nvCxnSpPr>
          <p:spPr>
            <a:xfrm flipV="1">
              <a:off x="1111742" y="2607464"/>
              <a:ext cx="190572" cy="116087"/>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116"/>
            <p:cNvCxnSpPr/>
            <p:nvPr/>
          </p:nvCxnSpPr>
          <p:spPr>
            <a:xfrm rot="16200000" flipH="1">
              <a:off x="1067127" y="3462784"/>
              <a:ext cx="254164" cy="23102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642910" y="2590381"/>
              <a:ext cx="304337" cy="397961"/>
            </a:xfrm>
            <a:prstGeom prst="rect">
              <a:avLst/>
            </a:prstGeom>
            <a:noFill/>
          </p:spPr>
          <p:txBody>
            <a:bodyPr wrap="none" rtlCol="0">
              <a:spAutoFit/>
            </a:bodyPr>
            <a:lstStyle/>
            <a:p>
              <a:r>
                <a:rPr lang="en-US" sz="1400" dirty="0" smtClean="0"/>
                <a:t>t*</a:t>
              </a:r>
              <a:endParaRPr lang="ru-RU" sz="1400" dirty="0"/>
            </a:p>
          </p:txBody>
        </p:sp>
        <p:sp>
          <p:nvSpPr>
            <p:cNvPr id="50" name="Oval 118"/>
            <p:cNvSpPr/>
            <p:nvPr/>
          </p:nvSpPr>
          <p:spPr>
            <a:xfrm>
              <a:off x="916936" y="2669864"/>
              <a:ext cx="254095" cy="232173"/>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Oval 119"/>
            <p:cNvSpPr/>
            <p:nvPr/>
          </p:nvSpPr>
          <p:spPr>
            <a:xfrm>
              <a:off x="928662" y="3286124"/>
              <a:ext cx="254095" cy="232173"/>
            </a:xfrm>
            <a:prstGeom prst="ellipse">
              <a:avLst/>
            </a:prstGeom>
            <a:solidFill>
              <a:schemeClr val="accent3">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TextBox 51"/>
            <p:cNvSpPr txBox="1"/>
            <p:nvPr/>
          </p:nvSpPr>
          <p:spPr>
            <a:xfrm>
              <a:off x="1011863" y="2375290"/>
              <a:ext cx="233933" cy="397961"/>
            </a:xfrm>
            <a:prstGeom prst="rect">
              <a:avLst/>
            </a:prstGeom>
            <a:noFill/>
          </p:spPr>
          <p:txBody>
            <a:bodyPr wrap="none" rtlCol="0">
              <a:spAutoFit/>
            </a:bodyPr>
            <a:lstStyle/>
            <a:p>
              <a:r>
                <a:rPr lang="en-US" sz="1400" dirty="0" smtClean="0"/>
                <a:t>t</a:t>
              </a:r>
              <a:endParaRPr lang="ru-RU" sz="1400" dirty="0"/>
            </a:p>
          </p:txBody>
        </p:sp>
        <p:cxnSp>
          <p:nvCxnSpPr>
            <p:cNvPr id="53" name="Straight Connector 124"/>
            <p:cNvCxnSpPr/>
            <p:nvPr/>
          </p:nvCxnSpPr>
          <p:spPr>
            <a:xfrm rot="5400000">
              <a:off x="1307911" y="2303911"/>
              <a:ext cx="297955" cy="30915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125"/>
            <p:cNvCxnSpPr/>
            <p:nvPr/>
          </p:nvCxnSpPr>
          <p:spPr>
            <a:xfrm rot="10800000" flipV="1">
              <a:off x="1302315" y="2607464"/>
              <a:ext cx="444666" cy="773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126"/>
            <p:cNvCxnSpPr/>
            <p:nvPr/>
          </p:nvCxnSpPr>
          <p:spPr>
            <a:xfrm rot="10800000" flipV="1">
              <a:off x="1302314" y="2483639"/>
              <a:ext cx="499722" cy="12382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127"/>
            <p:cNvCxnSpPr/>
            <p:nvPr/>
          </p:nvCxnSpPr>
          <p:spPr>
            <a:xfrm rot="10800000" flipV="1">
              <a:off x="1374306" y="2375291"/>
              <a:ext cx="372674" cy="17413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129"/>
            <p:cNvCxnSpPr/>
            <p:nvPr/>
          </p:nvCxnSpPr>
          <p:spPr>
            <a:xfrm rot="16200000" flipH="1">
              <a:off x="1159945" y="3821401"/>
              <a:ext cx="348260" cy="6352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132"/>
            <p:cNvCxnSpPr/>
            <p:nvPr/>
          </p:nvCxnSpPr>
          <p:spPr>
            <a:xfrm rot="16200000" flipH="1">
              <a:off x="1252492" y="3728855"/>
              <a:ext cx="290216" cy="19057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133"/>
            <p:cNvCxnSpPr/>
            <p:nvPr/>
          </p:nvCxnSpPr>
          <p:spPr>
            <a:xfrm>
              <a:off x="1302314" y="3679033"/>
              <a:ext cx="381143" cy="23217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60" name="Object 134"/>
            <p:cNvGraphicFramePr>
              <a:graphicFrameLocks noChangeAspect="1"/>
            </p:cNvGraphicFramePr>
            <p:nvPr/>
          </p:nvGraphicFramePr>
          <p:xfrm>
            <a:off x="1746980" y="2143116"/>
            <a:ext cx="324690" cy="472834"/>
          </p:xfrm>
          <a:graphic>
            <a:graphicData uri="http://schemas.openxmlformats.org/presentationml/2006/ole">
              <p:oleObj spid="_x0000_s7173" name="Equation" r:id="rId8" imgW="152280" imgH="228600" progId="Equation.3">
                <p:embed/>
              </p:oleObj>
            </a:graphicData>
          </a:graphic>
        </p:graphicFrame>
        <p:graphicFrame>
          <p:nvGraphicFramePr>
            <p:cNvPr id="61" name="Object 64"/>
            <p:cNvGraphicFramePr>
              <a:graphicFrameLocks noChangeAspect="1"/>
            </p:cNvGraphicFramePr>
            <p:nvPr/>
          </p:nvGraphicFramePr>
          <p:xfrm>
            <a:off x="1643060" y="3721098"/>
            <a:ext cx="352425" cy="434975"/>
          </p:xfrm>
          <a:graphic>
            <a:graphicData uri="http://schemas.openxmlformats.org/presentationml/2006/ole">
              <p:oleObj spid="_x0000_s7174" name="Equation" r:id="rId9" imgW="190440" imgH="241200" progId="Equation.3">
                <p:embed/>
              </p:oleObj>
            </a:graphicData>
          </a:graphic>
        </p:graphicFrame>
        <p:graphicFrame>
          <p:nvGraphicFramePr>
            <p:cNvPr id="62" name="Object 66"/>
            <p:cNvGraphicFramePr>
              <a:graphicFrameLocks noChangeAspect="1"/>
            </p:cNvGraphicFramePr>
            <p:nvPr/>
          </p:nvGraphicFramePr>
          <p:xfrm>
            <a:off x="1643952" y="2838153"/>
            <a:ext cx="632761" cy="578956"/>
          </p:xfrm>
          <a:graphic>
            <a:graphicData uri="http://schemas.openxmlformats.org/presentationml/2006/ole">
              <p:oleObj spid="_x0000_s7175" name="Equation" r:id="rId10" imgW="253800" imgH="253800" progId="Equation.3">
                <p:embed/>
              </p:oleObj>
            </a:graphicData>
          </a:graphic>
        </p:graphicFrame>
        <p:sp>
          <p:nvSpPr>
            <p:cNvPr id="63" name="Right Brace 137"/>
            <p:cNvSpPr/>
            <p:nvPr/>
          </p:nvSpPr>
          <p:spPr>
            <a:xfrm>
              <a:off x="1488651" y="2785951"/>
              <a:ext cx="154391" cy="785925"/>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4" name="Freeform 9"/>
            <p:cNvSpPr>
              <a:spLocks/>
            </p:cNvSpPr>
            <p:nvPr/>
          </p:nvSpPr>
          <p:spPr bwMode="auto">
            <a:xfrm rot="16200000">
              <a:off x="464316" y="3107530"/>
              <a:ext cx="428628" cy="71438"/>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65" name="Straight Connector 141"/>
            <p:cNvCxnSpPr/>
            <p:nvPr/>
          </p:nvCxnSpPr>
          <p:spPr>
            <a:xfrm>
              <a:off x="142844" y="2786058"/>
              <a:ext cx="500066" cy="1428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8678" y="2500307"/>
              <a:ext cx="283535" cy="397961"/>
            </a:xfrm>
            <a:prstGeom prst="rect">
              <a:avLst/>
            </a:prstGeom>
            <a:noFill/>
          </p:spPr>
          <p:txBody>
            <a:bodyPr wrap="none" rtlCol="0">
              <a:spAutoFit/>
            </a:bodyPr>
            <a:lstStyle/>
            <a:p>
              <a:r>
                <a:rPr lang="en-US" sz="1400" dirty="0" smtClean="0"/>
                <a:t>b</a:t>
              </a:r>
              <a:endParaRPr lang="ru-RU" sz="1400" dirty="0"/>
            </a:p>
          </p:txBody>
        </p:sp>
        <p:sp>
          <p:nvSpPr>
            <p:cNvPr id="67" name="TextBox 66"/>
            <p:cNvSpPr txBox="1"/>
            <p:nvPr/>
          </p:nvSpPr>
          <p:spPr>
            <a:xfrm>
              <a:off x="686794" y="2961035"/>
              <a:ext cx="422209" cy="397961"/>
            </a:xfrm>
            <a:prstGeom prst="rect">
              <a:avLst/>
            </a:prstGeom>
            <a:noFill/>
          </p:spPr>
          <p:txBody>
            <a:bodyPr wrap="square" rtlCol="0">
              <a:spAutoFit/>
            </a:bodyPr>
            <a:lstStyle/>
            <a:p>
              <a:r>
                <a:rPr lang="en-US" sz="1400" dirty="0" smtClean="0"/>
                <a:t>W*</a:t>
              </a:r>
              <a:endParaRPr lang="ru-RU" sz="1400" dirty="0"/>
            </a:p>
          </p:txBody>
        </p:sp>
        <p:sp>
          <p:nvSpPr>
            <p:cNvPr id="68" name="TextBox 67"/>
            <p:cNvSpPr txBox="1"/>
            <p:nvPr/>
          </p:nvSpPr>
          <p:spPr>
            <a:xfrm>
              <a:off x="928662" y="3500438"/>
              <a:ext cx="323538" cy="397961"/>
            </a:xfrm>
            <a:prstGeom prst="rect">
              <a:avLst/>
            </a:prstGeom>
            <a:noFill/>
          </p:spPr>
          <p:txBody>
            <a:bodyPr wrap="none" rtlCol="0">
              <a:spAutoFit/>
            </a:bodyPr>
            <a:lstStyle/>
            <a:p>
              <a:r>
                <a:rPr lang="en-US" sz="1400" dirty="0" smtClean="0"/>
                <a:t>q‘</a:t>
              </a:r>
              <a:endParaRPr lang="ru-RU" sz="1400" dirty="0"/>
            </a:p>
          </p:txBody>
        </p:sp>
      </p:grpSp>
      <p:cxnSp>
        <p:nvCxnSpPr>
          <p:cNvPr id="71" name="Straight Connector 494"/>
          <p:cNvCxnSpPr/>
          <p:nvPr/>
        </p:nvCxnSpPr>
        <p:spPr>
          <a:xfrm rot="10800000" flipV="1">
            <a:off x="6051417" y="1240632"/>
            <a:ext cx="430283" cy="238312"/>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495"/>
          <p:cNvCxnSpPr/>
          <p:nvPr/>
        </p:nvCxnSpPr>
        <p:spPr>
          <a:xfrm rot="16200000" flipH="1">
            <a:off x="5819413" y="1267618"/>
            <a:ext cx="227871" cy="2361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Freeform 9"/>
          <p:cNvSpPr>
            <a:spLocks/>
          </p:cNvSpPr>
          <p:nvPr/>
        </p:nvSpPr>
        <p:spPr bwMode="auto">
          <a:xfrm rot="5400000">
            <a:off x="5871966" y="1620614"/>
            <a:ext cx="321120" cy="37781"/>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74" name="Freeform 49"/>
          <p:cNvSpPr>
            <a:spLocks/>
          </p:cNvSpPr>
          <p:nvPr/>
        </p:nvSpPr>
        <p:spPr bwMode="auto">
          <a:xfrm rot="8456529">
            <a:off x="5876912" y="1184360"/>
            <a:ext cx="415101" cy="9823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75" name="TextBox 74"/>
          <p:cNvSpPr txBox="1"/>
          <p:nvPr/>
        </p:nvSpPr>
        <p:spPr>
          <a:xfrm>
            <a:off x="6658802" y="1427146"/>
            <a:ext cx="333746" cy="400110"/>
          </a:xfrm>
          <a:prstGeom prst="rect">
            <a:avLst/>
          </a:prstGeom>
          <a:noFill/>
        </p:spPr>
        <p:txBody>
          <a:bodyPr wrap="none" rtlCol="0">
            <a:spAutoFit/>
          </a:bodyPr>
          <a:lstStyle/>
          <a:p>
            <a:r>
              <a:rPr lang="en-US" sz="2000" b="1" dirty="0" smtClean="0"/>
              <a:t>+</a:t>
            </a:r>
            <a:endParaRPr lang="ru-RU" sz="2000" b="1" dirty="0"/>
          </a:p>
        </p:txBody>
      </p:sp>
      <p:cxnSp>
        <p:nvCxnSpPr>
          <p:cNvPr id="76" name="Straight Connector 503"/>
          <p:cNvCxnSpPr/>
          <p:nvPr/>
        </p:nvCxnSpPr>
        <p:spPr>
          <a:xfrm flipV="1">
            <a:off x="5756246" y="1789732"/>
            <a:ext cx="249217" cy="1035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504"/>
          <p:cNvCxnSpPr/>
          <p:nvPr/>
        </p:nvCxnSpPr>
        <p:spPr>
          <a:xfrm>
            <a:off x="6025432" y="1789732"/>
            <a:ext cx="321156" cy="5503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505"/>
          <p:cNvCxnSpPr/>
          <p:nvPr/>
        </p:nvCxnSpPr>
        <p:spPr>
          <a:xfrm rot="10800000" flipV="1">
            <a:off x="7390839" y="1323550"/>
            <a:ext cx="254502" cy="155394"/>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506"/>
          <p:cNvCxnSpPr/>
          <p:nvPr/>
        </p:nvCxnSpPr>
        <p:spPr>
          <a:xfrm rot="16200000" flipH="1">
            <a:off x="7158835" y="1267618"/>
            <a:ext cx="227871" cy="236136"/>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Freeform 9"/>
          <p:cNvSpPr>
            <a:spLocks/>
          </p:cNvSpPr>
          <p:nvPr/>
        </p:nvSpPr>
        <p:spPr bwMode="auto">
          <a:xfrm rot="5400000">
            <a:off x="7211388" y="1620614"/>
            <a:ext cx="321120" cy="37781"/>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81" name="Freeform 49"/>
          <p:cNvSpPr>
            <a:spLocks/>
          </p:cNvSpPr>
          <p:nvPr/>
        </p:nvSpPr>
        <p:spPr bwMode="auto">
          <a:xfrm rot="12534308">
            <a:off x="7193870" y="1943687"/>
            <a:ext cx="415101" cy="9823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82" name="Straight Connector 510"/>
          <p:cNvCxnSpPr/>
          <p:nvPr/>
        </p:nvCxnSpPr>
        <p:spPr>
          <a:xfrm flipV="1">
            <a:off x="7095668" y="1789732"/>
            <a:ext cx="249217" cy="1035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511"/>
          <p:cNvCxnSpPr/>
          <p:nvPr/>
        </p:nvCxnSpPr>
        <p:spPr>
          <a:xfrm>
            <a:off x="7364854" y="1789732"/>
            <a:ext cx="575659" cy="10359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320842" y="1421749"/>
            <a:ext cx="333746" cy="400110"/>
          </a:xfrm>
          <a:prstGeom prst="rect">
            <a:avLst/>
          </a:prstGeom>
          <a:noFill/>
        </p:spPr>
        <p:txBody>
          <a:bodyPr wrap="none" rtlCol="0">
            <a:spAutoFit/>
          </a:bodyPr>
          <a:lstStyle/>
          <a:p>
            <a:r>
              <a:rPr lang="en-US" sz="2000" b="1" dirty="0" smtClean="0"/>
              <a:t>+</a:t>
            </a:r>
            <a:endParaRPr lang="ru-RU" sz="2000" b="1" dirty="0"/>
          </a:p>
        </p:txBody>
      </p:sp>
      <p:sp>
        <p:nvSpPr>
          <p:cNvPr id="85" name="Прямоугольник 279"/>
          <p:cNvSpPr/>
          <p:nvPr/>
        </p:nvSpPr>
        <p:spPr>
          <a:xfrm>
            <a:off x="107504" y="2492896"/>
            <a:ext cx="9001188" cy="923330"/>
          </a:xfrm>
          <a:prstGeom prst="rect">
            <a:avLst/>
          </a:prstGeom>
        </p:spPr>
        <p:txBody>
          <a:bodyPr wrap="square">
            <a:spAutoFit/>
          </a:bodyPr>
          <a:lstStyle/>
          <a:p>
            <a:pPr>
              <a:buFontTx/>
              <a:buChar char="-"/>
            </a:pPr>
            <a:r>
              <a:rPr lang="en-US" sz="1800" dirty="0" smtClean="0">
                <a:solidFill>
                  <a:srgbClr val="0000FF"/>
                </a:solidFill>
                <a:latin typeface="Times New Roman" pitchFamily="18" charset="0"/>
                <a:cs typeface="Times New Roman" pitchFamily="18" charset="0"/>
              </a:rPr>
              <a:t> (</a:t>
            </a:r>
            <a:r>
              <a:rPr lang="en-US" sz="1800" dirty="0" err="1" smtClean="0">
                <a:solidFill>
                  <a:srgbClr val="0000FF"/>
                </a:solidFill>
                <a:latin typeface="Times New Roman" pitchFamily="18" charset="0"/>
                <a:cs typeface="Times New Roman" pitchFamily="18" charset="0"/>
              </a:rPr>
              <a:t>b+q</a:t>
            </a:r>
            <a:r>
              <a:rPr lang="en-US" sz="1800" dirty="0" smtClean="0">
                <a:solidFill>
                  <a:srgbClr val="0000FF"/>
                </a:solidFill>
                <a:latin typeface="Times New Roman" pitchFamily="18" charset="0"/>
                <a:cs typeface="Times New Roman" pitchFamily="18" charset="0"/>
              </a:rPr>
              <a:t>) may be </a:t>
            </a:r>
            <a:r>
              <a:rPr lang="en-US" sz="1800" dirty="0" err="1" smtClean="0">
                <a:solidFill>
                  <a:srgbClr val="0000FF"/>
                </a:solidFill>
                <a:latin typeface="Times New Roman" pitchFamily="18" charset="0"/>
                <a:cs typeface="Times New Roman" pitchFamily="18" charset="0"/>
              </a:rPr>
              <a:t>nonsinglet</a:t>
            </a:r>
            <a:r>
              <a:rPr lang="en-US" sz="1800" dirty="0" smtClean="0">
                <a:solidFill>
                  <a:srgbClr val="0000FF"/>
                </a:solidFill>
                <a:latin typeface="Times New Roman" pitchFamily="18" charset="0"/>
                <a:cs typeface="Times New Roman" pitchFamily="18" charset="0"/>
              </a:rPr>
              <a:t>  </a:t>
            </a:r>
            <a:r>
              <a:rPr lang="en-US" sz="1800" b="1" dirty="0" smtClean="0">
                <a:solidFill>
                  <a:srgbClr val="0000FF"/>
                </a:solidFill>
                <a:latin typeface="Times New Roman" pitchFamily="18" charset="0"/>
                <a:cs typeface="Times New Roman" pitchFamily="18" charset="0"/>
              </a:rPr>
              <a:t>=&gt; pt(jet)&gt;15-20 </a:t>
            </a:r>
            <a:r>
              <a:rPr lang="en-US" sz="1800" b="1" dirty="0" err="1" smtClean="0">
                <a:solidFill>
                  <a:srgbClr val="0000FF"/>
                </a:solidFill>
                <a:latin typeface="Times New Roman" pitchFamily="18" charset="0"/>
                <a:cs typeface="Times New Roman" pitchFamily="18" charset="0"/>
              </a:rPr>
              <a:t>GeV</a:t>
            </a:r>
            <a:r>
              <a:rPr lang="en-US" sz="1800" dirty="0" smtClean="0">
                <a:solidFill>
                  <a:srgbClr val="0000FF"/>
                </a:solidFill>
                <a:latin typeface="Times New Roman" pitchFamily="18" charset="0"/>
                <a:cs typeface="Times New Roman" pitchFamily="18" charset="0"/>
              </a:rPr>
              <a:t> to suppress interaction with beam remnants</a:t>
            </a:r>
          </a:p>
          <a:p>
            <a:endParaRPr lang="en-US" sz="1800" dirty="0" smtClean="0">
              <a:solidFill>
                <a:srgbClr val="0000FF"/>
              </a:solidFill>
              <a:latin typeface="Times New Roman" pitchFamily="18" charset="0"/>
              <a:cs typeface="Times New Roman" pitchFamily="18" charset="0"/>
            </a:endParaRPr>
          </a:p>
          <a:p>
            <a:r>
              <a:rPr lang="en-US" sz="1800" dirty="0" smtClean="0">
                <a:solidFill>
                  <a:srgbClr val="0000FF"/>
                </a:solidFill>
                <a:latin typeface="Times New Roman" pitchFamily="18" charset="0"/>
                <a:cs typeface="Times New Roman" pitchFamily="18" charset="0"/>
              </a:rPr>
              <a:t>cross-section is rather high at LHC (~250 </a:t>
            </a:r>
            <a:r>
              <a:rPr lang="en-US" sz="1800" dirty="0" err="1" smtClean="0">
                <a:solidFill>
                  <a:srgbClr val="0000FF"/>
                </a:solidFill>
                <a:latin typeface="Times New Roman" pitchFamily="18" charset="0"/>
                <a:cs typeface="Times New Roman" pitchFamily="18" charset="0"/>
              </a:rPr>
              <a:t>pb</a:t>
            </a:r>
            <a:r>
              <a:rPr lang="en-US" sz="1800" dirty="0" smtClean="0">
                <a:solidFill>
                  <a:srgbClr val="0000FF"/>
                </a:solidFill>
                <a:latin typeface="Times New Roman" pitchFamily="18" charset="0"/>
                <a:cs typeface="Times New Roman" pitchFamily="18" charset="0"/>
              </a:rPr>
              <a:t> at 14 </a:t>
            </a:r>
            <a:r>
              <a:rPr lang="en-US" sz="1800" dirty="0" err="1" smtClean="0">
                <a:solidFill>
                  <a:srgbClr val="0000FF"/>
                </a:solidFill>
                <a:latin typeface="Times New Roman" pitchFamily="18" charset="0"/>
                <a:cs typeface="Times New Roman" pitchFamily="18" charset="0"/>
              </a:rPr>
              <a:t>TeV</a:t>
            </a:r>
            <a:r>
              <a:rPr lang="en-US" sz="1800" dirty="0" smtClean="0">
                <a:solidFill>
                  <a:srgbClr val="0000FF"/>
                </a:solidFill>
                <a:latin typeface="Times New Roman" pitchFamily="18" charset="0"/>
                <a:cs typeface="Times New Roman" pitchFamily="18" charset="0"/>
              </a:rPr>
              <a:t>)</a:t>
            </a:r>
          </a:p>
        </p:txBody>
      </p:sp>
      <p:sp>
        <p:nvSpPr>
          <p:cNvPr id="91" name="Прямоугольник 90"/>
          <p:cNvSpPr/>
          <p:nvPr/>
        </p:nvSpPr>
        <p:spPr>
          <a:xfrm>
            <a:off x="1612149" y="3573016"/>
            <a:ext cx="2815835" cy="369332"/>
          </a:xfrm>
          <a:prstGeom prst="rect">
            <a:avLst/>
          </a:prstGeom>
        </p:spPr>
        <p:txBody>
          <a:bodyPr wrap="none">
            <a:spAutoFit/>
          </a:bodyPr>
          <a:lstStyle/>
          <a:p>
            <a:r>
              <a:rPr lang="en-US" sz="1800" dirty="0" smtClean="0">
                <a:latin typeface="Times New Roman" pitchFamily="18" charset="0"/>
                <a:cs typeface="Times New Roman" pitchFamily="18" charset="0"/>
              </a:rPr>
              <a:t>fixed by the low energy data</a:t>
            </a:r>
            <a:endParaRPr lang="ru-RU" dirty="0"/>
          </a:p>
        </p:txBody>
      </p:sp>
      <p:pic>
        <p:nvPicPr>
          <p:cNvPr id="7177" name="Picture 9" descr="C:\MAIN Scientific 2011\Current work on publications\LHC TOP EPJC 0\fig4.eps"/>
          <p:cNvPicPr>
            <a:picLocks noChangeAspect="1" noChangeArrowheads="1"/>
          </p:cNvPicPr>
          <p:nvPr/>
        </p:nvPicPr>
        <p:blipFill>
          <a:blip r:embed="rId11" cstate="print"/>
          <a:srcRect/>
          <a:stretch>
            <a:fillRect/>
          </a:stretch>
        </p:blipFill>
        <p:spPr bwMode="auto">
          <a:xfrm>
            <a:off x="4559498" y="3538086"/>
            <a:ext cx="4404990" cy="2717810"/>
          </a:xfrm>
          <a:prstGeom prst="rect">
            <a:avLst/>
          </a:prstGeom>
          <a:noFill/>
          <a:ln>
            <a:solidFill>
              <a:schemeClr val="bg1">
                <a:lumMod val="50000"/>
              </a:schemeClr>
            </a:solidFill>
          </a:ln>
          <a:effectLst>
            <a:outerShdw blurRad="50800" dist="38100" dir="2700000" algn="tl" rotWithShape="0">
              <a:prstClr val="black">
                <a:alpha val="40000"/>
              </a:prstClr>
            </a:outerShdw>
          </a:effectLst>
        </p:spPr>
      </p:pic>
      <p:graphicFrame>
        <p:nvGraphicFramePr>
          <p:cNvPr id="7178" name="Object 10"/>
          <p:cNvGraphicFramePr>
            <a:graphicFrameLocks noChangeAspect="1"/>
          </p:cNvGraphicFramePr>
          <p:nvPr/>
        </p:nvGraphicFramePr>
        <p:xfrm>
          <a:off x="204365" y="4868863"/>
          <a:ext cx="2711451" cy="576262"/>
        </p:xfrm>
        <a:graphic>
          <a:graphicData uri="http://schemas.openxmlformats.org/presentationml/2006/ole">
            <p:oleObj spid="_x0000_s7178" name="Формула" r:id="rId12" imgW="1269720" imgH="253800" progId="Equation.3">
              <p:embed/>
            </p:oleObj>
          </a:graphicData>
        </a:graphic>
      </p:graphicFrame>
      <p:cxnSp>
        <p:nvCxnSpPr>
          <p:cNvPr id="93" name="Прямая со стрелкой 92"/>
          <p:cNvCxnSpPr/>
          <p:nvPr/>
        </p:nvCxnSpPr>
        <p:spPr>
          <a:xfrm flipH="1">
            <a:off x="2987824" y="5157192"/>
            <a:ext cx="158417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108488" y="5354052"/>
            <a:ext cx="4319496" cy="1169551"/>
          </a:xfrm>
          <a:prstGeom prst="rect">
            <a:avLst/>
          </a:prstGeom>
          <a:noFill/>
        </p:spPr>
        <p:txBody>
          <a:bodyPr wrap="square" rtlCol="0">
            <a:spAutoFit/>
          </a:bodyPr>
          <a:lstStyle/>
          <a:p>
            <a:r>
              <a:rPr lang="en-US" sz="1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Looks the most interesting process for this</a:t>
            </a:r>
          </a:p>
          <a:p>
            <a:r>
              <a:rPr lang="en-US" sz="1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measurement, since we have</a:t>
            </a:r>
          </a:p>
          <a:p>
            <a:r>
              <a:rPr lang="en-US" sz="14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possibility to estimate the multiplicity from beam</a:t>
            </a:r>
          </a:p>
          <a:p>
            <a:r>
              <a:rPr lang="en-US" sz="14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remnants  plus color reconnection effects and use it</a:t>
            </a:r>
          </a:p>
          <a:p>
            <a:r>
              <a:rPr lang="en-US" sz="14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 other processes.</a:t>
            </a:r>
          </a:p>
        </p:txBody>
      </p:sp>
      <p:sp>
        <p:nvSpPr>
          <p:cNvPr id="95" name="Прямоугольник 94"/>
          <p:cNvSpPr/>
          <p:nvPr/>
        </p:nvSpPr>
        <p:spPr>
          <a:xfrm>
            <a:off x="5054485" y="3501008"/>
            <a:ext cx="2469843" cy="738664"/>
          </a:xfrm>
          <a:prstGeom prst="rect">
            <a:avLst/>
          </a:prstGeom>
        </p:spPr>
        <p:txBody>
          <a:bodyPr wrap="none">
            <a:spAutoFit/>
          </a:bodyPr>
          <a:lstStyle/>
          <a:p>
            <a:r>
              <a:rPr lang="en-US" sz="1400" b="1" dirty="0" smtClean="0">
                <a:solidFill>
                  <a:srgbClr val="00FF00"/>
                </a:solidFill>
                <a:latin typeface="Times New Roman" pitchFamily="18" charset="0"/>
                <a:cs typeface="Times New Roman" pitchFamily="18" charset="0"/>
              </a:rPr>
              <a:t>No </a:t>
            </a:r>
            <a:r>
              <a:rPr lang="en-US" sz="1400" b="1" dirty="0" err="1" smtClean="0">
                <a:solidFill>
                  <a:srgbClr val="00FF00"/>
                </a:solidFill>
                <a:latin typeface="Times New Roman" pitchFamily="18" charset="0"/>
                <a:cs typeface="Times New Roman" pitchFamily="18" charset="0"/>
              </a:rPr>
              <a:t>pT</a:t>
            </a:r>
            <a:r>
              <a:rPr lang="en-US" sz="1400" b="1" dirty="0" smtClean="0">
                <a:solidFill>
                  <a:srgbClr val="00FF00"/>
                </a:solidFill>
                <a:latin typeface="Times New Roman" pitchFamily="18" charset="0"/>
                <a:cs typeface="Times New Roman" pitchFamily="18" charset="0"/>
              </a:rPr>
              <a:t>(jet) cuts</a:t>
            </a:r>
          </a:p>
          <a:p>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(t)&gt;30 </a:t>
            </a:r>
            <a:r>
              <a:rPr lang="en-US" sz="1400" b="1" dirty="0" err="1" smtClean="0">
                <a:solidFill>
                  <a:srgbClr val="3333FF"/>
                </a:solidFill>
                <a:latin typeface="Times New Roman" pitchFamily="18" charset="0"/>
                <a:cs typeface="Times New Roman" pitchFamily="18" charset="0"/>
              </a:rPr>
              <a:t>GeV</a:t>
            </a:r>
            <a:r>
              <a:rPr lang="en-US" sz="1400" b="1" dirty="0" smtClean="0">
                <a:solidFill>
                  <a:srgbClr val="3333FF"/>
                </a:solidFill>
                <a:latin typeface="Times New Roman" pitchFamily="18" charset="0"/>
                <a:cs typeface="Times New Roman" pitchFamily="18" charset="0"/>
              </a:rPr>
              <a:t>, </a:t>
            </a:r>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(g)&gt;15 </a:t>
            </a:r>
            <a:r>
              <a:rPr lang="en-US" sz="1400" b="1" dirty="0" err="1" smtClean="0">
                <a:solidFill>
                  <a:srgbClr val="3333FF"/>
                </a:solidFill>
                <a:latin typeface="Times New Roman" pitchFamily="18" charset="0"/>
                <a:cs typeface="Times New Roman" pitchFamily="18" charset="0"/>
              </a:rPr>
              <a:t>GeV</a:t>
            </a:r>
            <a:endParaRPr lang="en-US" sz="1400" b="1" dirty="0" smtClean="0">
              <a:solidFill>
                <a:srgbClr val="3333FF"/>
              </a:solidFill>
              <a:latin typeface="Times New Roman" pitchFamily="18" charset="0"/>
              <a:cs typeface="Times New Roman" pitchFamily="18" charset="0"/>
            </a:endParaRPr>
          </a:p>
          <a:p>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(t)&gt;60 </a:t>
            </a:r>
            <a:r>
              <a:rPr lang="en-US" sz="1400" b="1" dirty="0" err="1" smtClean="0">
                <a:solidFill>
                  <a:srgbClr val="FF0000"/>
                </a:solidFill>
                <a:latin typeface="Times New Roman" pitchFamily="18" charset="0"/>
                <a:cs typeface="Times New Roman" pitchFamily="18" charset="0"/>
              </a:rPr>
              <a:t>GeV</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(g)&gt;30 </a:t>
            </a:r>
            <a:r>
              <a:rPr lang="en-US" sz="1400" b="1" dirty="0" err="1" smtClean="0">
                <a:solidFill>
                  <a:srgbClr val="FF0000"/>
                </a:solidFill>
                <a:latin typeface="Times New Roman" pitchFamily="18" charset="0"/>
                <a:cs typeface="Times New Roman" pitchFamily="18" charset="0"/>
              </a:rPr>
              <a:t>GeV</a:t>
            </a:r>
            <a:endParaRPr lang="en-US" sz="14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858000"/>
          </a:xfrm>
          <a:prstGeom prst="rect">
            <a:avLst/>
          </a:prstGeom>
          <a:blipFill dpi="0" rotWithShape="1">
            <a:blip r:embed="rId4" cstate="print">
              <a:alphaModFix amt="49000"/>
              <a:lum bright="-4000" contrast="2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79512" y="72008"/>
            <a:ext cx="8748464" cy="620688"/>
          </a:xfrm>
          <a:prstGeom prst="roundRect">
            <a:avLst/>
          </a:prstGeom>
          <a:gradFill flip="none" rotWithShape="1">
            <a:gsLst>
              <a:gs pos="100000">
                <a:srgbClr val="00CC00"/>
              </a:gs>
              <a:gs pos="100000">
                <a:srgbClr val="00CC00"/>
              </a:gs>
              <a:gs pos="0">
                <a:srgbClr val="008000"/>
              </a:gs>
            </a:gsLst>
            <a:lin ang="5400000" scaled="0"/>
            <a:tileRect/>
          </a:gradFill>
          <a:ln w="34925">
            <a:noFill/>
            <a:bevel/>
          </a:ln>
          <a:effectLst>
            <a:outerShdw blurRad="50800" dist="63500" dir="18900000" algn="bl" rotWithShape="0">
              <a:prstClr val="black">
                <a:alpha val="40000"/>
              </a:prstClr>
            </a:outerShdw>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200" b="1" dirty="0" smtClean="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Multiplicity measurements in pp → X t W</a:t>
            </a:r>
            <a:endParaRPr lang="ru-RU" sz="3200" b="1"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Прямоугольник 6"/>
          <p:cNvSpPr/>
          <p:nvPr/>
        </p:nvSpPr>
        <p:spPr>
          <a:xfrm>
            <a:off x="72008" y="764704"/>
            <a:ext cx="8964488" cy="5688632"/>
          </a:xfrm>
          <a:prstGeom prst="rect">
            <a:avLst/>
          </a:prstGeom>
          <a:solidFill>
            <a:schemeClr val="bg1"/>
          </a:solidFill>
          <a:ln>
            <a:noFill/>
          </a:ln>
          <a:effectLst>
            <a:outerShdw blurRad="1270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 Box 12"/>
          <p:cNvSpPr txBox="1">
            <a:spLocks noChangeArrowheads="1"/>
          </p:cNvSpPr>
          <p:nvPr/>
        </p:nvSpPr>
        <p:spPr bwMode="auto">
          <a:xfrm>
            <a:off x="35496" y="6525344"/>
            <a:ext cx="9036050" cy="307777"/>
          </a:xfrm>
          <a:prstGeom prst="rect">
            <a:avLst/>
          </a:prstGeom>
          <a:solidFill>
            <a:srgbClr val="00B050">
              <a:alpha val="0"/>
            </a:srgbClr>
          </a:solidFill>
          <a:ln w="9525">
            <a:noFill/>
            <a:miter lim="800000"/>
            <a:headEnd/>
            <a:tailEnd/>
          </a:ln>
          <a:effectLst>
            <a:outerShdw blurRad="50800" dist="38100" algn="l" rotWithShape="0">
              <a:schemeClr val="tx1">
                <a:alpha val="40000"/>
              </a:schemeClr>
            </a:outerShdw>
          </a:effectLst>
          <a:scene3d>
            <a:camera prst="orthographicFront"/>
            <a:lightRig rig="threePt" dir="t"/>
          </a:scene3d>
          <a:sp3d extrusionH="165100">
            <a:extrusionClr>
              <a:schemeClr val="tx1"/>
            </a:extrusionClr>
          </a:sp3d>
        </p:spPr>
        <p:txBody>
          <a:bodyPr>
            <a:spAutoFit/>
          </a:bodyPr>
          <a:lstStyle/>
          <a:p>
            <a:pPr algn="ctr"/>
            <a:r>
              <a:rPr lang="en-US" sz="1400" b="1" dirty="0" smtClean="0">
                <a:solidFill>
                  <a:srgbClr val="0000FF"/>
                </a:solidFill>
                <a:latin typeface="Courier New" pitchFamily="49" charset="0"/>
                <a:cs typeface="Courier New" pitchFamily="49" charset="0"/>
              </a:rPr>
              <a:t>QFTHEP 2011, Sochi, Russia              Top Physics                       </a:t>
            </a:r>
            <a:r>
              <a:rPr lang="en-US" sz="1400" b="1" dirty="0" err="1" smtClean="0">
                <a:solidFill>
                  <a:srgbClr val="0000FF"/>
                </a:solidFill>
                <a:latin typeface="Courier New" pitchFamily="49" charset="0"/>
                <a:cs typeface="Courier New" pitchFamily="49" charset="0"/>
              </a:rPr>
              <a:t>R.Ryutin</a:t>
            </a:r>
            <a:endParaRPr lang="en-US" sz="1400" b="1" dirty="0">
              <a:solidFill>
                <a:srgbClr val="0000FF"/>
              </a:solidFill>
              <a:latin typeface="Courier New" pitchFamily="49" charset="0"/>
              <a:cs typeface="Courier New" pitchFamily="49" charset="0"/>
            </a:endParaRPr>
          </a:p>
        </p:txBody>
      </p:sp>
      <p:sp>
        <p:nvSpPr>
          <p:cNvPr id="9" name="Right Arrow 341"/>
          <p:cNvSpPr/>
          <p:nvPr/>
        </p:nvSpPr>
        <p:spPr>
          <a:xfrm>
            <a:off x="1979524" y="1484784"/>
            <a:ext cx="357190" cy="142876"/>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Straight Connector 337"/>
          <p:cNvCxnSpPr/>
          <p:nvPr/>
        </p:nvCxnSpPr>
        <p:spPr>
          <a:xfrm rot="5400000">
            <a:off x="1941396" y="1534290"/>
            <a:ext cx="797648" cy="13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338"/>
          <p:cNvCxnSpPr/>
          <p:nvPr/>
        </p:nvCxnSpPr>
        <p:spPr>
          <a:xfrm rot="5400000">
            <a:off x="8422116" y="1534290"/>
            <a:ext cx="797648" cy="131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809836" y="980728"/>
            <a:ext cx="298480" cy="338554"/>
          </a:xfrm>
          <a:prstGeom prst="rect">
            <a:avLst/>
          </a:prstGeom>
          <a:noFill/>
        </p:spPr>
        <p:txBody>
          <a:bodyPr wrap="none" rtlCol="0">
            <a:spAutoFit/>
          </a:bodyPr>
          <a:lstStyle/>
          <a:p>
            <a:r>
              <a:rPr lang="en-US" sz="1600" dirty="0" smtClean="0"/>
              <a:t>2</a:t>
            </a:r>
            <a:endParaRPr lang="ru-RU" sz="1600" dirty="0"/>
          </a:p>
        </p:txBody>
      </p:sp>
      <p:cxnSp>
        <p:nvCxnSpPr>
          <p:cNvPr id="13" name="Straight Connector 108"/>
          <p:cNvCxnSpPr/>
          <p:nvPr/>
        </p:nvCxnSpPr>
        <p:spPr>
          <a:xfrm flipV="1">
            <a:off x="837851" y="1205270"/>
            <a:ext cx="377597" cy="17619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12"/>
          <p:cNvCxnSpPr/>
          <p:nvPr/>
        </p:nvCxnSpPr>
        <p:spPr>
          <a:xfrm>
            <a:off x="856260" y="1482087"/>
            <a:ext cx="373354" cy="8379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13"/>
          <p:cNvCxnSpPr/>
          <p:nvPr/>
        </p:nvCxnSpPr>
        <p:spPr>
          <a:xfrm>
            <a:off x="856260" y="1526977"/>
            <a:ext cx="254559" cy="89779"/>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14"/>
          <p:cNvCxnSpPr/>
          <p:nvPr/>
        </p:nvCxnSpPr>
        <p:spPr>
          <a:xfrm flipV="1">
            <a:off x="856260" y="1482087"/>
            <a:ext cx="381838" cy="1"/>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99404" y="976398"/>
            <a:ext cx="234360" cy="307777"/>
          </a:xfrm>
          <a:prstGeom prst="rect">
            <a:avLst/>
          </a:prstGeom>
          <a:noFill/>
        </p:spPr>
        <p:txBody>
          <a:bodyPr wrap="none" rtlCol="0">
            <a:spAutoFit/>
          </a:bodyPr>
          <a:lstStyle/>
          <a:p>
            <a:r>
              <a:rPr lang="en-US" sz="1400" dirty="0" smtClean="0"/>
              <a:t>t</a:t>
            </a:r>
            <a:endParaRPr lang="ru-RU" sz="1400" dirty="0"/>
          </a:p>
        </p:txBody>
      </p:sp>
      <p:cxnSp>
        <p:nvCxnSpPr>
          <p:cNvPr id="18" name="Straight Connector 124"/>
          <p:cNvCxnSpPr/>
          <p:nvPr/>
        </p:nvCxnSpPr>
        <p:spPr>
          <a:xfrm rot="5400000">
            <a:off x="1248404" y="936108"/>
            <a:ext cx="230434" cy="30971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25"/>
          <p:cNvCxnSpPr/>
          <p:nvPr/>
        </p:nvCxnSpPr>
        <p:spPr>
          <a:xfrm rot="10800000" flipV="1">
            <a:off x="1208766" y="1206182"/>
            <a:ext cx="445477" cy="598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26"/>
          <p:cNvCxnSpPr/>
          <p:nvPr/>
        </p:nvCxnSpPr>
        <p:spPr>
          <a:xfrm rot="10800000" flipV="1">
            <a:off x="1208765" y="1110418"/>
            <a:ext cx="500634" cy="9576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127"/>
          <p:cNvCxnSpPr/>
          <p:nvPr/>
        </p:nvCxnSpPr>
        <p:spPr>
          <a:xfrm rot="10800000" flipV="1">
            <a:off x="1280888" y="1026623"/>
            <a:ext cx="373354" cy="13467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2" name="Object 134"/>
          <p:cNvGraphicFramePr>
            <a:graphicFrameLocks noChangeAspect="1"/>
          </p:cNvGraphicFramePr>
          <p:nvPr/>
        </p:nvGraphicFramePr>
        <p:xfrm>
          <a:off x="1654242" y="774476"/>
          <a:ext cx="325282" cy="365683"/>
        </p:xfrm>
        <a:graphic>
          <a:graphicData uri="http://schemas.openxmlformats.org/presentationml/2006/ole">
            <p:oleObj spid="_x0000_s8194" name="Equation" r:id="rId5" imgW="152280" imgH="228600" progId="Equation.3">
              <p:embed/>
            </p:oleObj>
          </a:graphicData>
        </a:graphic>
      </p:graphicFrame>
      <p:graphicFrame>
        <p:nvGraphicFramePr>
          <p:cNvPr id="23" name="Object 66"/>
          <p:cNvGraphicFramePr>
            <a:graphicFrameLocks noChangeAspect="1"/>
          </p:cNvGraphicFramePr>
          <p:nvPr/>
        </p:nvGraphicFramePr>
        <p:xfrm>
          <a:off x="1403648" y="1340768"/>
          <a:ext cx="695325" cy="423862"/>
        </p:xfrm>
        <a:graphic>
          <a:graphicData uri="http://schemas.openxmlformats.org/presentationml/2006/ole">
            <p:oleObj spid="_x0000_s8195" name="Формула" r:id="rId6" imgW="279360" imgH="241200" progId="Equation.3">
              <p:embed/>
            </p:oleObj>
          </a:graphicData>
        </a:graphic>
      </p:graphicFrame>
      <p:sp>
        <p:nvSpPr>
          <p:cNvPr id="24" name="Right Brace 137"/>
          <p:cNvSpPr/>
          <p:nvPr/>
        </p:nvSpPr>
        <p:spPr>
          <a:xfrm>
            <a:off x="1238099" y="1437198"/>
            <a:ext cx="165361" cy="279026"/>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5" name="Freeform 9"/>
          <p:cNvSpPr>
            <a:spLocks/>
          </p:cNvSpPr>
          <p:nvPr/>
        </p:nvSpPr>
        <p:spPr bwMode="auto">
          <a:xfrm rot="13260000">
            <a:off x="801112" y="1744178"/>
            <a:ext cx="331495" cy="71568"/>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26" name="Straight Connector 141"/>
          <p:cNvCxnSpPr/>
          <p:nvPr/>
        </p:nvCxnSpPr>
        <p:spPr>
          <a:xfrm>
            <a:off x="312664" y="1205353"/>
            <a:ext cx="500978" cy="11049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344" y="924135"/>
            <a:ext cx="284052" cy="307777"/>
          </a:xfrm>
          <a:prstGeom prst="rect">
            <a:avLst/>
          </a:prstGeom>
          <a:noFill/>
        </p:spPr>
        <p:txBody>
          <a:bodyPr wrap="none" rtlCol="0">
            <a:spAutoFit/>
          </a:bodyPr>
          <a:lstStyle/>
          <a:p>
            <a:r>
              <a:rPr lang="en-US" sz="1400" dirty="0" smtClean="0"/>
              <a:t>b</a:t>
            </a:r>
            <a:endParaRPr lang="ru-RU" sz="1400" dirty="0"/>
          </a:p>
        </p:txBody>
      </p:sp>
      <p:sp>
        <p:nvSpPr>
          <p:cNvPr id="28" name="TextBox 27"/>
          <p:cNvSpPr txBox="1"/>
          <p:nvPr/>
        </p:nvSpPr>
        <p:spPr>
          <a:xfrm>
            <a:off x="908473" y="1860239"/>
            <a:ext cx="422979" cy="307777"/>
          </a:xfrm>
          <a:prstGeom prst="rect">
            <a:avLst/>
          </a:prstGeom>
          <a:noFill/>
        </p:spPr>
        <p:txBody>
          <a:bodyPr wrap="square" rtlCol="0">
            <a:spAutoFit/>
          </a:bodyPr>
          <a:lstStyle/>
          <a:p>
            <a:r>
              <a:rPr lang="en-US" sz="1400" dirty="0" smtClean="0"/>
              <a:t>W</a:t>
            </a:r>
            <a:endParaRPr lang="ru-RU" sz="1400" dirty="0"/>
          </a:p>
        </p:txBody>
      </p:sp>
      <p:sp>
        <p:nvSpPr>
          <p:cNvPr id="29" name="Freeform 49"/>
          <p:cNvSpPr>
            <a:spLocks/>
          </p:cNvSpPr>
          <p:nvPr/>
        </p:nvSpPr>
        <p:spPr bwMode="auto">
          <a:xfrm rot="9133070">
            <a:off x="413325" y="1663287"/>
            <a:ext cx="415101" cy="9823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30" name="Oval 324"/>
          <p:cNvSpPr/>
          <p:nvPr/>
        </p:nvSpPr>
        <p:spPr>
          <a:xfrm>
            <a:off x="683381" y="1212167"/>
            <a:ext cx="216024" cy="50405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1" name="Группа 30"/>
          <p:cNvGrpSpPr/>
          <p:nvPr/>
        </p:nvGrpSpPr>
        <p:grpSpPr>
          <a:xfrm>
            <a:off x="179325" y="2160811"/>
            <a:ext cx="2232247" cy="548109"/>
            <a:chOff x="107504" y="2160811"/>
            <a:chExt cx="3289083" cy="620117"/>
          </a:xfrm>
        </p:grpSpPr>
        <p:cxnSp>
          <p:nvCxnSpPr>
            <p:cNvPr id="32" name="Straight Connector 108"/>
            <p:cNvCxnSpPr/>
            <p:nvPr/>
          </p:nvCxnSpPr>
          <p:spPr>
            <a:xfrm flipV="1">
              <a:off x="532030" y="2170452"/>
              <a:ext cx="377597" cy="17619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9"/>
            <p:cNvSpPr>
              <a:spLocks/>
            </p:cNvSpPr>
            <p:nvPr/>
          </p:nvSpPr>
          <p:spPr bwMode="auto">
            <a:xfrm rot="13260000">
              <a:off x="495291" y="2709360"/>
              <a:ext cx="331495" cy="71568"/>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34" name="Straight Connector 141"/>
            <p:cNvCxnSpPr/>
            <p:nvPr/>
          </p:nvCxnSpPr>
          <p:spPr>
            <a:xfrm>
              <a:off x="117539" y="2160811"/>
              <a:ext cx="390282" cy="120222"/>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Freeform 49"/>
            <p:cNvSpPr>
              <a:spLocks/>
            </p:cNvSpPr>
            <p:nvPr/>
          </p:nvSpPr>
          <p:spPr bwMode="auto">
            <a:xfrm rot="9133070">
              <a:off x="107504" y="2628469"/>
              <a:ext cx="415101" cy="9823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36" name="Oval 324"/>
            <p:cNvSpPr/>
            <p:nvPr/>
          </p:nvSpPr>
          <p:spPr>
            <a:xfrm>
              <a:off x="377560" y="2177349"/>
              <a:ext cx="216024" cy="504056"/>
            </a:xfrm>
            <a:prstGeom prst="ellips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7" name="Straight Connector 108"/>
            <p:cNvCxnSpPr/>
            <p:nvPr/>
          </p:nvCxnSpPr>
          <p:spPr>
            <a:xfrm flipV="1">
              <a:off x="1805077" y="2361198"/>
              <a:ext cx="377597" cy="17619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Freeform 9"/>
            <p:cNvSpPr>
              <a:spLocks/>
            </p:cNvSpPr>
            <p:nvPr/>
          </p:nvSpPr>
          <p:spPr bwMode="auto">
            <a:xfrm rot="13260000">
              <a:off x="1720900" y="2622029"/>
              <a:ext cx="515760" cy="102213"/>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39" name="Straight Connector 141"/>
            <p:cNvCxnSpPr/>
            <p:nvPr/>
          </p:nvCxnSpPr>
          <p:spPr>
            <a:xfrm>
              <a:off x="1207882" y="2321447"/>
              <a:ext cx="326720" cy="21594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Freeform 49"/>
            <p:cNvSpPr>
              <a:spLocks/>
            </p:cNvSpPr>
            <p:nvPr/>
          </p:nvSpPr>
          <p:spPr bwMode="auto">
            <a:xfrm rot="9133070">
              <a:off x="1111474" y="2623720"/>
              <a:ext cx="511552" cy="754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41" name="Straight Connector 141"/>
            <p:cNvCxnSpPr/>
            <p:nvPr/>
          </p:nvCxnSpPr>
          <p:spPr>
            <a:xfrm flipV="1">
              <a:off x="1534602" y="2537388"/>
              <a:ext cx="288032" cy="83"/>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108"/>
            <p:cNvCxnSpPr/>
            <p:nvPr/>
          </p:nvCxnSpPr>
          <p:spPr>
            <a:xfrm flipV="1">
              <a:off x="3018990" y="2344578"/>
              <a:ext cx="377597" cy="176190"/>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Freeform 9"/>
            <p:cNvSpPr>
              <a:spLocks/>
            </p:cNvSpPr>
            <p:nvPr/>
          </p:nvSpPr>
          <p:spPr bwMode="auto">
            <a:xfrm rot="13260000">
              <a:off x="2663943" y="2631435"/>
              <a:ext cx="508943" cy="94041"/>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44" name="Straight Connector 141"/>
            <p:cNvCxnSpPr/>
            <p:nvPr/>
          </p:nvCxnSpPr>
          <p:spPr>
            <a:xfrm>
              <a:off x="2421795" y="2304827"/>
              <a:ext cx="326720" cy="215941"/>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Freeform 49"/>
            <p:cNvSpPr>
              <a:spLocks/>
            </p:cNvSpPr>
            <p:nvPr/>
          </p:nvSpPr>
          <p:spPr bwMode="auto">
            <a:xfrm rot="8387018">
              <a:off x="2453189" y="2714111"/>
              <a:ext cx="700672" cy="60434"/>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46" name="Straight Connector 108"/>
            <p:cNvCxnSpPr/>
            <p:nvPr/>
          </p:nvCxnSpPr>
          <p:spPr>
            <a:xfrm>
              <a:off x="2695516" y="2520851"/>
              <a:ext cx="377594" cy="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761449" y="2304827"/>
              <a:ext cx="491755" cy="452675"/>
            </a:xfrm>
            <a:prstGeom prst="rect">
              <a:avLst/>
            </a:prstGeom>
            <a:noFill/>
          </p:spPr>
          <p:txBody>
            <a:bodyPr wrap="none" rtlCol="0">
              <a:spAutoFit/>
            </a:bodyPr>
            <a:lstStyle/>
            <a:p>
              <a:r>
                <a:rPr lang="en-US" sz="2000" b="1" dirty="0" smtClean="0"/>
                <a:t>=</a:t>
              </a:r>
              <a:endParaRPr lang="ru-RU" sz="2000" b="1" dirty="0"/>
            </a:p>
          </p:txBody>
        </p:sp>
        <p:sp>
          <p:nvSpPr>
            <p:cNvPr id="48" name="TextBox 47"/>
            <p:cNvSpPr txBox="1"/>
            <p:nvPr/>
          </p:nvSpPr>
          <p:spPr>
            <a:xfrm>
              <a:off x="2201609" y="2304827"/>
              <a:ext cx="491755" cy="452675"/>
            </a:xfrm>
            <a:prstGeom prst="rect">
              <a:avLst/>
            </a:prstGeom>
            <a:noFill/>
          </p:spPr>
          <p:txBody>
            <a:bodyPr wrap="none" rtlCol="0">
              <a:spAutoFit/>
            </a:bodyPr>
            <a:lstStyle/>
            <a:p>
              <a:r>
                <a:rPr lang="en-US" sz="2000" b="1" dirty="0" smtClean="0"/>
                <a:t>+</a:t>
              </a:r>
              <a:endParaRPr lang="ru-RU" sz="2000" b="1" dirty="0"/>
            </a:p>
          </p:txBody>
        </p:sp>
      </p:grpSp>
      <p:grpSp>
        <p:nvGrpSpPr>
          <p:cNvPr id="49" name="Группа 48"/>
          <p:cNvGrpSpPr/>
          <p:nvPr/>
        </p:nvGrpSpPr>
        <p:grpSpPr>
          <a:xfrm>
            <a:off x="2433849" y="981297"/>
            <a:ext cx="6314427" cy="972079"/>
            <a:chOff x="2290021" y="765542"/>
            <a:chExt cx="6642149" cy="870064"/>
          </a:xfrm>
        </p:grpSpPr>
        <p:cxnSp>
          <p:nvCxnSpPr>
            <p:cNvPr id="50" name="Straight Connector 108"/>
            <p:cNvCxnSpPr/>
            <p:nvPr/>
          </p:nvCxnSpPr>
          <p:spPr>
            <a:xfrm flipV="1">
              <a:off x="2755485" y="1090226"/>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141"/>
            <p:cNvCxnSpPr/>
            <p:nvPr/>
          </p:nvCxnSpPr>
          <p:spPr>
            <a:xfrm>
              <a:off x="2290021" y="1045357"/>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141"/>
            <p:cNvCxnSpPr/>
            <p:nvPr/>
          </p:nvCxnSpPr>
          <p:spPr>
            <a:xfrm flipV="1">
              <a:off x="2544672" y="1289101"/>
              <a:ext cx="224497" cy="9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108"/>
            <p:cNvCxnSpPr/>
            <p:nvPr/>
          </p:nvCxnSpPr>
          <p:spPr>
            <a:xfrm flipV="1">
              <a:off x="3597304" y="1071466"/>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Freeform 9"/>
            <p:cNvSpPr>
              <a:spLocks/>
            </p:cNvSpPr>
            <p:nvPr/>
          </p:nvSpPr>
          <p:spPr bwMode="auto">
            <a:xfrm rot="13260000">
              <a:off x="3331682" y="1383006"/>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55" name="Straight Connector 141"/>
            <p:cNvCxnSpPr/>
            <p:nvPr/>
          </p:nvCxnSpPr>
          <p:spPr>
            <a:xfrm>
              <a:off x="3131840" y="1026597"/>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Freeform 49"/>
            <p:cNvSpPr>
              <a:spLocks/>
            </p:cNvSpPr>
            <p:nvPr/>
          </p:nvSpPr>
          <p:spPr bwMode="auto">
            <a:xfrm rot="9133070">
              <a:off x="3161548" y="1413303"/>
              <a:ext cx="546117"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57" name="Straight Connector 108"/>
            <p:cNvCxnSpPr/>
            <p:nvPr/>
          </p:nvCxnSpPr>
          <p:spPr>
            <a:xfrm>
              <a:off x="3345183" y="1270435"/>
              <a:ext cx="294303" cy="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956538" y="1115452"/>
              <a:ext cx="319318" cy="369332"/>
            </a:xfrm>
            <a:prstGeom prst="rect">
              <a:avLst/>
            </a:prstGeom>
            <a:noFill/>
          </p:spPr>
          <p:txBody>
            <a:bodyPr wrap="none" rtlCol="0">
              <a:spAutoFit/>
            </a:bodyPr>
            <a:lstStyle/>
            <a:p>
              <a:r>
                <a:rPr lang="en-US" sz="1800" b="1" dirty="0" smtClean="0"/>
                <a:t>+</a:t>
              </a:r>
              <a:endParaRPr lang="ru-RU" sz="1800" b="1" dirty="0"/>
            </a:p>
          </p:txBody>
        </p:sp>
        <p:sp>
          <p:nvSpPr>
            <p:cNvPr id="59" name="Freeform 49"/>
            <p:cNvSpPr>
              <a:spLocks/>
            </p:cNvSpPr>
            <p:nvPr/>
          </p:nvSpPr>
          <p:spPr bwMode="auto">
            <a:xfrm rot="7823819">
              <a:off x="2344725" y="980645"/>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60" name="Freeform 49"/>
            <p:cNvSpPr>
              <a:spLocks/>
            </p:cNvSpPr>
            <p:nvPr/>
          </p:nvSpPr>
          <p:spPr bwMode="auto">
            <a:xfrm rot="7823819">
              <a:off x="3177923" y="961212"/>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61" name="Freeform 49"/>
            <p:cNvSpPr>
              <a:spLocks/>
            </p:cNvSpPr>
            <p:nvPr/>
          </p:nvSpPr>
          <p:spPr bwMode="auto">
            <a:xfrm rot="7733385">
              <a:off x="2210963" y="1379424"/>
              <a:ext cx="400745"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62" name="Freeform 9"/>
            <p:cNvSpPr>
              <a:spLocks/>
            </p:cNvSpPr>
            <p:nvPr/>
          </p:nvSpPr>
          <p:spPr bwMode="auto">
            <a:xfrm rot="13260000">
              <a:off x="2688093" y="1363252"/>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63" name="Straight Connector 108"/>
            <p:cNvCxnSpPr/>
            <p:nvPr/>
          </p:nvCxnSpPr>
          <p:spPr>
            <a:xfrm flipV="1">
              <a:off x="4483677" y="1037651"/>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141"/>
            <p:cNvCxnSpPr/>
            <p:nvPr/>
          </p:nvCxnSpPr>
          <p:spPr>
            <a:xfrm>
              <a:off x="4018213" y="992782"/>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141"/>
            <p:cNvCxnSpPr/>
            <p:nvPr/>
          </p:nvCxnSpPr>
          <p:spPr>
            <a:xfrm flipV="1">
              <a:off x="4272864" y="1236526"/>
              <a:ext cx="224497" cy="9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108"/>
            <p:cNvCxnSpPr/>
            <p:nvPr/>
          </p:nvCxnSpPr>
          <p:spPr>
            <a:xfrm flipV="1">
              <a:off x="5325496" y="1018891"/>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Freeform 9"/>
            <p:cNvSpPr>
              <a:spLocks/>
            </p:cNvSpPr>
            <p:nvPr/>
          </p:nvSpPr>
          <p:spPr bwMode="auto">
            <a:xfrm rot="13260000">
              <a:off x="5059874" y="1318555"/>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68" name="Straight Connector 141"/>
            <p:cNvCxnSpPr/>
            <p:nvPr/>
          </p:nvCxnSpPr>
          <p:spPr>
            <a:xfrm>
              <a:off x="4860032" y="974022"/>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Freeform 49"/>
            <p:cNvSpPr>
              <a:spLocks/>
            </p:cNvSpPr>
            <p:nvPr/>
          </p:nvSpPr>
          <p:spPr bwMode="auto">
            <a:xfrm rot="8549322">
              <a:off x="4889741" y="1360728"/>
              <a:ext cx="546117"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70" name="Straight Connector 108"/>
            <p:cNvCxnSpPr/>
            <p:nvPr/>
          </p:nvCxnSpPr>
          <p:spPr>
            <a:xfrm>
              <a:off x="5073375" y="1217860"/>
              <a:ext cx="294303" cy="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4684730" y="1115452"/>
              <a:ext cx="319318" cy="369332"/>
            </a:xfrm>
            <a:prstGeom prst="rect">
              <a:avLst/>
            </a:prstGeom>
            <a:noFill/>
          </p:spPr>
          <p:txBody>
            <a:bodyPr wrap="none" rtlCol="0">
              <a:spAutoFit/>
            </a:bodyPr>
            <a:lstStyle/>
            <a:p>
              <a:r>
                <a:rPr lang="en-US" sz="1800" b="1" dirty="0" smtClean="0"/>
                <a:t>+</a:t>
              </a:r>
              <a:endParaRPr lang="ru-RU" sz="1800" b="1" dirty="0"/>
            </a:p>
          </p:txBody>
        </p:sp>
        <p:sp>
          <p:nvSpPr>
            <p:cNvPr id="72" name="Freeform 49"/>
            <p:cNvSpPr>
              <a:spLocks/>
            </p:cNvSpPr>
            <p:nvPr/>
          </p:nvSpPr>
          <p:spPr bwMode="auto">
            <a:xfrm rot="13440000">
              <a:off x="4062026" y="1441321"/>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73" name="Freeform 49"/>
            <p:cNvSpPr>
              <a:spLocks/>
            </p:cNvSpPr>
            <p:nvPr/>
          </p:nvSpPr>
          <p:spPr bwMode="auto">
            <a:xfrm rot="7733385">
              <a:off x="3939155" y="1326849"/>
              <a:ext cx="400745"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74" name="Freeform 9"/>
            <p:cNvSpPr>
              <a:spLocks/>
            </p:cNvSpPr>
            <p:nvPr/>
          </p:nvSpPr>
          <p:spPr bwMode="auto">
            <a:xfrm rot="13260000">
              <a:off x="4416285" y="1310677"/>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75" name="Freeform 49"/>
            <p:cNvSpPr>
              <a:spLocks/>
            </p:cNvSpPr>
            <p:nvPr/>
          </p:nvSpPr>
          <p:spPr bwMode="auto">
            <a:xfrm rot="13440000">
              <a:off x="5038573" y="1513329"/>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76" name="TextBox 75"/>
            <p:cNvSpPr txBox="1"/>
            <p:nvPr/>
          </p:nvSpPr>
          <p:spPr>
            <a:xfrm>
              <a:off x="3779912" y="1115452"/>
              <a:ext cx="319318" cy="369332"/>
            </a:xfrm>
            <a:prstGeom prst="rect">
              <a:avLst/>
            </a:prstGeom>
            <a:noFill/>
          </p:spPr>
          <p:txBody>
            <a:bodyPr wrap="none" rtlCol="0">
              <a:spAutoFit/>
            </a:bodyPr>
            <a:lstStyle/>
            <a:p>
              <a:r>
                <a:rPr lang="en-US" sz="1800" b="1" dirty="0" smtClean="0"/>
                <a:t>+</a:t>
              </a:r>
              <a:endParaRPr lang="ru-RU" sz="1800" b="1" dirty="0"/>
            </a:p>
          </p:txBody>
        </p:sp>
        <p:cxnSp>
          <p:nvCxnSpPr>
            <p:cNvPr id="77" name="Straight Connector 108"/>
            <p:cNvCxnSpPr/>
            <p:nvPr/>
          </p:nvCxnSpPr>
          <p:spPr>
            <a:xfrm flipV="1">
              <a:off x="6139861" y="1044357"/>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141"/>
            <p:cNvCxnSpPr/>
            <p:nvPr/>
          </p:nvCxnSpPr>
          <p:spPr>
            <a:xfrm>
              <a:off x="5674397" y="999488"/>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141"/>
            <p:cNvCxnSpPr/>
            <p:nvPr/>
          </p:nvCxnSpPr>
          <p:spPr>
            <a:xfrm flipV="1">
              <a:off x="5929048" y="1243232"/>
              <a:ext cx="224497" cy="9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108"/>
            <p:cNvCxnSpPr/>
            <p:nvPr/>
          </p:nvCxnSpPr>
          <p:spPr>
            <a:xfrm flipV="1">
              <a:off x="6981680" y="1025597"/>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Freeform 9"/>
            <p:cNvSpPr>
              <a:spLocks/>
            </p:cNvSpPr>
            <p:nvPr/>
          </p:nvSpPr>
          <p:spPr bwMode="auto">
            <a:xfrm rot="13260000">
              <a:off x="6716058" y="1318555"/>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82" name="Straight Connector 141"/>
            <p:cNvCxnSpPr/>
            <p:nvPr/>
          </p:nvCxnSpPr>
          <p:spPr>
            <a:xfrm>
              <a:off x="6516216" y="980728"/>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Freeform 49"/>
            <p:cNvSpPr>
              <a:spLocks/>
            </p:cNvSpPr>
            <p:nvPr/>
          </p:nvSpPr>
          <p:spPr bwMode="auto">
            <a:xfrm rot="8401648">
              <a:off x="6545924" y="1367434"/>
              <a:ext cx="546117"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84" name="Straight Connector 108"/>
            <p:cNvCxnSpPr/>
            <p:nvPr/>
          </p:nvCxnSpPr>
          <p:spPr>
            <a:xfrm>
              <a:off x="6729559" y="1224566"/>
              <a:ext cx="294303" cy="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40914" y="1122158"/>
              <a:ext cx="319318" cy="369332"/>
            </a:xfrm>
            <a:prstGeom prst="rect">
              <a:avLst/>
            </a:prstGeom>
            <a:noFill/>
          </p:spPr>
          <p:txBody>
            <a:bodyPr wrap="none" rtlCol="0">
              <a:spAutoFit/>
            </a:bodyPr>
            <a:lstStyle/>
            <a:p>
              <a:r>
                <a:rPr lang="en-US" sz="1800" b="1" dirty="0" smtClean="0"/>
                <a:t>+</a:t>
              </a:r>
              <a:endParaRPr lang="ru-RU" sz="1800" b="1" dirty="0"/>
            </a:p>
          </p:txBody>
        </p:sp>
        <p:sp>
          <p:nvSpPr>
            <p:cNvPr id="86" name="Freeform 49"/>
            <p:cNvSpPr>
              <a:spLocks/>
            </p:cNvSpPr>
            <p:nvPr/>
          </p:nvSpPr>
          <p:spPr bwMode="auto">
            <a:xfrm rot="7733385">
              <a:off x="5595339" y="1347922"/>
              <a:ext cx="400745"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87" name="Freeform 9"/>
            <p:cNvSpPr>
              <a:spLocks/>
            </p:cNvSpPr>
            <p:nvPr/>
          </p:nvSpPr>
          <p:spPr bwMode="auto">
            <a:xfrm rot="13260000">
              <a:off x="6072469" y="1317383"/>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88" name="TextBox 87"/>
            <p:cNvSpPr txBox="1"/>
            <p:nvPr/>
          </p:nvSpPr>
          <p:spPr>
            <a:xfrm>
              <a:off x="5436096" y="1122158"/>
              <a:ext cx="319318" cy="369332"/>
            </a:xfrm>
            <a:prstGeom prst="rect">
              <a:avLst/>
            </a:prstGeom>
            <a:noFill/>
          </p:spPr>
          <p:txBody>
            <a:bodyPr wrap="none" rtlCol="0">
              <a:spAutoFit/>
            </a:bodyPr>
            <a:lstStyle/>
            <a:p>
              <a:r>
                <a:rPr lang="en-US" sz="1800" b="1" dirty="0" smtClean="0"/>
                <a:t>+</a:t>
              </a:r>
              <a:endParaRPr lang="ru-RU" sz="1800" b="1" dirty="0"/>
            </a:p>
          </p:txBody>
        </p:sp>
        <p:sp>
          <p:nvSpPr>
            <p:cNvPr id="89" name="Freeform 49"/>
            <p:cNvSpPr>
              <a:spLocks/>
            </p:cNvSpPr>
            <p:nvPr/>
          </p:nvSpPr>
          <p:spPr bwMode="auto">
            <a:xfrm rot="6719525">
              <a:off x="5911517" y="1043863"/>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90" name="Freeform 49"/>
            <p:cNvSpPr>
              <a:spLocks/>
            </p:cNvSpPr>
            <p:nvPr/>
          </p:nvSpPr>
          <p:spPr bwMode="auto">
            <a:xfrm rot="6719525">
              <a:off x="6703605" y="1043863"/>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cxnSp>
          <p:nvCxnSpPr>
            <p:cNvPr id="91" name="Straight Connector 108"/>
            <p:cNvCxnSpPr/>
            <p:nvPr/>
          </p:nvCxnSpPr>
          <p:spPr>
            <a:xfrm flipV="1">
              <a:off x="7796045" y="1079030"/>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141"/>
            <p:cNvCxnSpPr/>
            <p:nvPr/>
          </p:nvCxnSpPr>
          <p:spPr>
            <a:xfrm>
              <a:off x="7330581" y="1034161"/>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141"/>
            <p:cNvCxnSpPr/>
            <p:nvPr/>
          </p:nvCxnSpPr>
          <p:spPr>
            <a:xfrm flipV="1">
              <a:off x="7585232" y="1277905"/>
              <a:ext cx="224497" cy="9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108"/>
            <p:cNvCxnSpPr/>
            <p:nvPr/>
          </p:nvCxnSpPr>
          <p:spPr>
            <a:xfrm flipV="1">
              <a:off x="8637864" y="1060270"/>
              <a:ext cx="294306" cy="198875"/>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Freeform 9"/>
            <p:cNvSpPr>
              <a:spLocks/>
            </p:cNvSpPr>
            <p:nvPr/>
          </p:nvSpPr>
          <p:spPr bwMode="auto">
            <a:xfrm rot="13260000">
              <a:off x="8372242" y="1364818"/>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cxnSp>
          <p:nvCxnSpPr>
            <p:cNvPr id="96" name="Straight Connector 141"/>
            <p:cNvCxnSpPr/>
            <p:nvPr/>
          </p:nvCxnSpPr>
          <p:spPr>
            <a:xfrm>
              <a:off x="8172400" y="1015401"/>
              <a:ext cx="254651" cy="24374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Freeform 49"/>
            <p:cNvSpPr>
              <a:spLocks/>
            </p:cNvSpPr>
            <p:nvPr/>
          </p:nvSpPr>
          <p:spPr bwMode="auto">
            <a:xfrm rot="8314782">
              <a:off x="8202108" y="1402108"/>
              <a:ext cx="546117"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cxnSp>
          <p:nvCxnSpPr>
            <p:cNvPr id="98" name="Straight Connector 108"/>
            <p:cNvCxnSpPr/>
            <p:nvPr/>
          </p:nvCxnSpPr>
          <p:spPr>
            <a:xfrm>
              <a:off x="8385743" y="1259239"/>
              <a:ext cx="294303" cy="1"/>
            </a:xfrm>
            <a:prstGeom prst="line">
              <a:avLst/>
            </a:prstGeom>
            <a:ln w="92075">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7997098" y="1156831"/>
              <a:ext cx="319318" cy="369332"/>
            </a:xfrm>
            <a:prstGeom prst="rect">
              <a:avLst/>
            </a:prstGeom>
            <a:noFill/>
          </p:spPr>
          <p:txBody>
            <a:bodyPr wrap="none" rtlCol="0">
              <a:spAutoFit/>
            </a:bodyPr>
            <a:lstStyle/>
            <a:p>
              <a:r>
                <a:rPr lang="en-US" sz="1800" b="1" dirty="0" smtClean="0"/>
                <a:t>+</a:t>
              </a:r>
              <a:endParaRPr lang="ru-RU" sz="1800" b="1" dirty="0"/>
            </a:p>
          </p:txBody>
        </p:sp>
        <p:sp>
          <p:nvSpPr>
            <p:cNvPr id="100" name="Freeform 49"/>
            <p:cNvSpPr>
              <a:spLocks/>
            </p:cNvSpPr>
            <p:nvPr/>
          </p:nvSpPr>
          <p:spPr bwMode="auto">
            <a:xfrm rot="7733385">
              <a:off x="7251523" y="1412374"/>
              <a:ext cx="400745" cy="45719"/>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chemeClr val="tx1"/>
              </a:solidFill>
              <a:round/>
              <a:headEnd/>
              <a:tailEnd/>
            </a:ln>
          </p:spPr>
          <p:txBody>
            <a:bodyPr rot="10800000" vert="eaVert"/>
            <a:lstStyle/>
            <a:p>
              <a:endParaRPr lang="ru-RU"/>
            </a:p>
          </p:txBody>
        </p:sp>
        <p:sp>
          <p:nvSpPr>
            <p:cNvPr id="101" name="Freeform 9"/>
            <p:cNvSpPr>
              <a:spLocks/>
            </p:cNvSpPr>
            <p:nvPr/>
          </p:nvSpPr>
          <p:spPr bwMode="auto">
            <a:xfrm rot="13260000">
              <a:off x="7728653" y="1352056"/>
              <a:ext cx="396679" cy="72282"/>
            </a:xfrm>
            <a:custGeom>
              <a:avLst/>
              <a:gdLst>
                <a:gd name="T0" fmla="*/ 0 w 480"/>
                <a:gd name="T1" fmla="*/ 2147483647 h 144"/>
                <a:gd name="T2" fmla="*/ 2147483647 w 480"/>
                <a:gd name="T3" fmla="*/ 0 h 144"/>
                <a:gd name="T4" fmla="*/ 2147483647 w 480"/>
                <a:gd name="T5" fmla="*/ 2147483647 h 144"/>
                <a:gd name="T6" fmla="*/ 2147483647 w 480"/>
                <a:gd name="T7" fmla="*/ 0 h 144"/>
                <a:gd name="T8" fmla="*/ 2147483647 w 480"/>
                <a:gd name="T9" fmla="*/ 2147483647 h 144"/>
                <a:gd name="T10" fmla="*/ 2147483647 w 480"/>
                <a:gd name="T11" fmla="*/ 0 h 144"/>
                <a:gd name="T12" fmla="*/ 0 60000 65536"/>
                <a:gd name="T13" fmla="*/ 0 60000 65536"/>
                <a:gd name="T14" fmla="*/ 0 60000 65536"/>
                <a:gd name="T15" fmla="*/ 0 60000 65536"/>
                <a:gd name="T16" fmla="*/ 0 60000 65536"/>
                <a:gd name="T17" fmla="*/ 0 60000 65536"/>
                <a:gd name="T18" fmla="*/ 0 w 480"/>
                <a:gd name="T19" fmla="*/ 0 h 144"/>
                <a:gd name="T20" fmla="*/ 480 w 480"/>
                <a:gd name="T21" fmla="*/ 144 h 144"/>
              </a:gdLst>
              <a:ahLst/>
              <a:cxnLst>
                <a:cxn ang="T12">
                  <a:pos x="T0" y="T1"/>
                </a:cxn>
                <a:cxn ang="T13">
                  <a:pos x="T2" y="T3"/>
                </a:cxn>
                <a:cxn ang="T14">
                  <a:pos x="T4" y="T5"/>
                </a:cxn>
                <a:cxn ang="T15">
                  <a:pos x="T6" y="T7"/>
                </a:cxn>
                <a:cxn ang="T16">
                  <a:pos x="T8" y="T9"/>
                </a:cxn>
                <a:cxn ang="T17">
                  <a:pos x="T10" y="T11"/>
                </a:cxn>
              </a:cxnLst>
              <a:rect l="T18" t="T19" r="T20" b="T21"/>
              <a:pathLst>
                <a:path w="480" h="144">
                  <a:moveTo>
                    <a:pt x="0" y="144"/>
                  </a:moveTo>
                  <a:cubicBezTo>
                    <a:pt x="32" y="72"/>
                    <a:pt x="64" y="0"/>
                    <a:pt x="96" y="0"/>
                  </a:cubicBezTo>
                  <a:cubicBezTo>
                    <a:pt x="128" y="0"/>
                    <a:pt x="160" y="144"/>
                    <a:pt x="192" y="144"/>
                  </a:cubicBezTo>
                  <a:cubicBezTo>
                    <a:pt x="224" y="144"/>
                    <a:pt x="256" y="0"/>
                    <a:pt x="288" y="0"/>
                  </a:cubicBezTo>
                  <a:cubicBezTo>
                    <a:pt x="320" y="0"/>
                    <a:pt x="352" y="144"/>
                    <a:pt x="384" y="144"/>
                  </a:cubicBezTo>
                  <a:cubicBezTo>
                    <a:pt x="416" y="144"/>
                    <a:pt x="448" y="72"/>
                    <a:pt x="480" y="0"/>
                  </a:cubicBezTo>
                </a:path>
              </a:pathLst>
            </a:custGeom>
            <a:noFill/>
            <a:ln w="41275">
              <a:solidFill>
                <a:srgbClr val="008000"/>
              </a:solidFill>
              <a:round/>
              <a:headEnd/>
              <a:tailEnd/>
            </a:ln>
          </p:spPr>
          <p:txBody>
            <a:bodyPr/>
            <a:lstStyle/>
            <a:p>
              <a:endParaRPr lang="ru-RU"/>
            </a:p>
          </p:txBody>
        </p:sp>
        <p:sp>
          <p:nvSpPr>
            <p:cNvPr id="102" name="Freeform 49"/>
            <p:cNvSpPr>
              <a:spLocks/>
            </p:cNvSpPr>
            <p:nvPr/>
          </p:nvSpPr>
          <p:spPr bwMode="auto">
            <a:xfrm rot="17013070">
              <a:off x="7748304" y="969110"/>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03" name="Freeform 49"/>
            <p:cNvSpPr>
              <a:spLocks/>
            </p:cNvSpPr>
            <p:nvPr/>
          </p:nvSpPr>
          <p:spPr bwMode="auto">
            <a:xfrm rot="17013070">
              <a:off x="8612400" y="939722"/>
              <a:ext cx="403441" cy="55081"/>
            </a:xfrm>
            <a:custGeom>
              <a:avLst/>
              <a:gdLst>
                <a:gd name="T0" fmla="*/ 2147483647 w 2512"/>
                <a:gd name="T1" fmla="*/ 2147483647 h 512"/>
                <a:gd name="T2" fmla="*/ 2147483647 w 2512"/>
                <a:gd name="T3" fmla="*/ 2147483647 h 512"/>
                <a:gd name="T4" fmla="*/ 2147483647 w 2512"/>
                <a:gd name="T5" fmla="*/ 2147483647 h 512"/>
                <a:gd name="T6" fmla="*/ 2147483647 w 2512"/>
                <a:gd name="T7" fmla="*/ 2147483647 h 512"/>
                <a:gd name="T8" fmla="*/ 2147483647 w 2512"/>
                <a:gd name="T9" fmla="*/ 2147483647 h 512"/>
                <a:gd name="T10" fmla="*/ 2147483647 w 2512"/>
                <a:gd name="T11" fmla="*/ 2147483647 h 512"/>
                <a:gd name="T12" fmla="*/ 2147483647 w 2512"/>
                <a:gd name="T13" fmla="*/ 2147483647 h 512"/>
                <a:gd name="T14" fmla="*/ 2147483647 w 2512"/>
                <a:gd name="T15" fmla="*/ 2147483647 h 512"/>
                <a:gd name="T16" fmla="*/ 2147483647 w 2512"/>
                <a:gd name="T17" fmla="*/ 2147483647 h 512"/>
                <a:gd name="T18" fmla="*/ 2147483647 w 2512"/>
                <a:gd name="T19" fmla="*/ 2147483647 h 512"/>
                <a:gd name="T20" fmla="*/ 2147483647 w 2512"/>
                <a:gd name="T21" fmla="*/ 2147483647 h 512"/>
                <a:gd name="T22" fmla="*/ 2147483647 w 2512"/>
                <a:gd name="T23" fmla="*/ 2147483647 h 512"/>
                <a:gd name="T24" fmla="*/ 2147483647 w 2512"/>
                <a:gd name="T25" fmla="*/ 2147483647 h 512"/>
                <a:gd name="T26" fmla="*/ 2147483647 w 2512"/>
                <a:gd name="T27" fmla="*/ 2147483647 h 512"/>
                <a:gd name="T28" fmla="*/ 2147483647 w 2512"/>
                <a:gd name="T29" fmla="*/ 2147483647 h 512"/>
                <a:gd name="T30" fmla="*/ 2147483647 w 2512"/>
                <a:gd name="T31" fmla="*/ 2147483647 h 512"/>
                <a:gd name="T32" fmla="*/ 2147483647 w 2512"/>
                <a:gd name="T33" fmla="*/ 2147483647 h 512"/>
                <a:gd name="T34" fmla="*/ 2147483647 w 2512"/>
                <a:gd name="T35" fmla="*/ 2147483647 h 512"/>
                <a:gd name="T36" fmla="*/ 2147483647 w 2512"/>
                <a:gd name="T37" fmla="*/ 2147483647 h 512"/>
                <a:gd name="T38" fmla="*/ 2147483647 w 2512"/>
                <a:gd name="T39" fmla="*/ 2147483647 h 512"/>
                <a:gd name="T40" fmla="*/ 2147483647 w 2512"/>
                <a:gd name="T41" fmla="*/ 2147483647 h 512"/>
                <a:gd name="T42" fmla="*/ 2147483647 w 2512"/>
                <a:gd name="T43" fmla="*/ 2147483647 h 512"/>
                <a:gd name="T44" fmla="*/ 2147483647 w 2512"/>
                <a:gd name="T45" fmla="*/ 2147483647 h 512"/>
                <a:gd name="T46" fmla="*/ 2147483647 w 2512"/>
                <a:gd name="T47" fmla="*/ 2147483647 h 512"/>
                <a:gd name="T48" fmla="*/ 2147483647 w 2512"/>
                <a:gd name="T49" fmla="*/ 2147483647 h 512"/>
                <a:gd name="T50" fmla="*/ 2147483647 w 2512"/>
                <a:gd name="T51" fmla="*/ 2147483647 h 512"/>
                <a:gd name="T52" fmla="*/ 2147483647 w 2512"/>
                <a:gd name="T53" fmla="*/ 2147483647 h 512"/>
                <a:gd name="T54" fmla="*/ 2147483647 w 2512"/>
                <a:gd name="T55" fmla="*/ 2147483647 h 512"/>
                <a:gd name="T56" fmla="*/ 2147483647 w 2512"/>
                <a:gd name="T57" fmla="*/ 2147483647 h 512"/>
                <a:gd name="T58" fmla="*/ 2147483647 w 2512"/>
                <a:gd name="T59" fmla="*/ 2147483647 h 512"/>
                <a:gd name="T60" fmla="*/ 2147483647 w 2512"/>
                <a:gd name="T61" fmla="*/ 2147483647 h 512"/>
                <a:gd name="T62" fmla="*/ 2147483647 w 2512"/>
                <a:gd name="T63" fmla="*/ 2147483647 h 512"/>
                <a:gd name="T64" fmla="*/ 2147483647 w 2512"/>
                <a:gd name="T65" fmla="*/ 2147483647 h 512"/>
                <a:gd name="T66" fmla="*/ 2147483647 w 2512"/>
                <a:gd name="T67" fmla="*/ 2147483647 h 512"/>
                <a:gd name="T68" fmla="*/ 2147483647 w 2512"/>
                <a:gd name="T69" fmla="*/ 2147483647 h 512"/>
                <a:gd name="T70" fmla="*/ 2147483647 w 2512"/>
                <a:gd name="T71" fmla="*/ 2147483647 h 512"/>
                <a:gd name="T72" fmla="*/ 2147483647 w 2512"/>
                <a:gd name="T73" fmla="*/ 2147483647 h 512"/>
                <a:gd name="T74" fmla="*/ 2147483647 w 2512"/>
                <a:gd name="T75" fmla="*/ 2147483647 h 512"/>
                <a:gd name="T76" fmla="*/ 2147483647 w 2512"/>
                <a:gd name="T77" fmla="*/ 2147483647 h 512"/>
                <a:gd name="T78" fmla="*/ 2147483647 w 2512"/>
                <a:gd name="T79" fmla="*/ 2147483647 h 512"/>
                <a:gd name="T80" fmla="*/ 2147483647 w 2512"/>
                <a:gd name="T81" fmla="*/ 2147483647 h 512"/>
                <a:gd name="T82" fmla="*/ 2147483647 w 2512"/>
                <a:gd name="T83" fmla="*/ 2147483647 h 512"/>
                <a:gd name="T84" fmla="*/ 2147483647 w 2512"/>
                <a:gd name="T85" fmla="*/ 2147483647 h 512"/>
                <a:gd name="T86" fmla="*/ 2147483647 w 2512"/>
                <a:gd name="T87" fmla="*/ 2147483647 h 512"/>
                <a:gd name="T88" fmla="*/ 2147483647 w 2512"/>
                <a:gd name="T89" fmla="*/ 2147483647 h 512"/>
                <a:gd name="T90" fmla="*/ 2147483647 w 2512"/>
                <a:gd name="T91" fmla="*/ 2147483647 h 512"/>
                <a:gd name="T92" fmla="*/ 2147483647 w 2512"/>
                <a:gd name="T93" fmla="*/ 2147483647 h 51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12"/>
                <a:gd name="T142" fmla="*/ 0 h 512"/>
                <a:gd name="T143" fmla="*/ 2512 w 2512"/>
                <a:gd name="T144" fmla="*/ 512 h 51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12" h="512">
                  <a:moveTo>
                    <a:pt x="0" y="472"/>
                  </a:moveTo>
                  <a:cubicBezTo>
                    <a:pt x="12" y="436"/>
                    <a:pt x="29" y="405"/>
                    <a:pt x="40" y="368"/>
                  </a:cubicBezTo>
                  <a:cubicBezTo>
                    <a:pt x="56" y="310"/>
                    <a:pt x="62" y="229"/>
                    <a:pt x="88" y="176"/>
                  </a:cubicBezTo>
                  <a:cubicBezTo>
                    <a:pt x="92" y="167"/>
                    <a:pt x="100" y="161"/>
                    <a:pt x="104" y="152"/>
                  </a:cubicBezTo>
                  <a:cubicBezTo>
                    <a:pt x="111" y="137"/>
                    <a:pt x="115" y="120"/>
                    <a:pt x="120" y="104"/>
                  </a:cubicBezTo>
                  <a:cubicBezTo>
                    <a:pt x="131" y="72"/>
                    <a:pt x="185" y="42"/>
                    <a:pt x="216" y="32"/>
                  </a:cubicBezTo>
                  <a:cubicBezTo>
                    <a:pt x="259" y="35"/>
                    <a:pt x="302" y="31"/>
                    <a:pt x="344" y="40"/>
                  </a:cubicBezTo>
                  <a:cubicBezTo>
                    <a:pt x="363" y="44"/>
                    <a:pt x="392" y="72"/>
                    <a:pt x="392" y="72"/>
                  </a:cubicBezTo>
                  <a:cubicBezTo>
                    <a:pt x="413" y="104"/>
                    <a:pt x="435" y="136"/>
                    <a:pt x="456" y="168"/>
                  </a:cubicBezTo>
                  <a:cubicBezTo>
                    <a:pt x="465" y="182"/>
                    <a:pt x="463" y="202"/>
                    <a:pt x="472" y="216"/>
                  </a:cubicBezTo>
                  <a:cubicBezTo>
                    <a:pt x="477" y="224"/>
                    <a:pt x="484" y="231"/>
                    <a:pt x="488" y="240"/>
                  </a:cubicBezTo>
                  <a:cubicBezTo>
                    <a:pt x="495" y="255"/>
                    <a:pt x="504" y="288"/>
                    <a:pt x="504" y="288"/>
                  </a:cubicBezTo>
                  <a:cubicBezTo>
                    <a:pt x="501" y="328"/>
                    <a:pt x="502" y="368"/>
                    <a:pt x="496" y="408"/>
                  </a:cubicBezTo>
                  <a:cubicBezTo>
                    <a:pt x="494" y="425"/>
                    <a:pt x="496" y="451"/>
                    <a:pt x="480" y="456"/>
                  </a:cubicBezTo>
                  <a:cubicBezTo>
                    <a:pt x="392" y="485"/>
                    <a:pt x="525" y="439"/>
                    <a:pt x="432" y="480"/>
                  </a:cubicBezTo>
                  <a:cubicBezTo>
                    <a:pt x="417" y="487"/>
                    <a:pt x="384" y="496"/>
                    <a:pt x="384" y="496"/>
                  </a:cubicBezTo>
                  <a:cubicBezTo>
                    <a:pt x="347" y="493"/>
                    <a:pt x="308" y="497"/>
                    <a:pt x="272" y="488"/>
                  </a:cubicBezTo>
                  <a:cubicBezTo>
                    <a:pt x="247" y="482"/>
                    <a:pt x="240" y="416"/>
                    <a:pt x="240" y="416"/>
                  </a:cubicBezTo>
                  <a:cubicBezTo>
                    <a:pt x="275" y="310"/>
                    <a:pt x="213" y="70"/>
                    <a:pt x="352" y="24"/>
                  </a:cubicBezTo>
                  <a:cubicBezTo>
                    <a:pt x="425" y="27"/>
                    <a:pt x="515" y="23"/>
                    <a:pt x="592" y="40"/>
                  </a:cubicBezTo>
                  <a:cubicBezTo>
                    <a:pt x="619" y="46"/>
                    <a:pt x="638" y="63"/>
                    <a:pt x="664" y="72"/>
                  </a:cubicBezTo>
                  <a:cubicBezTo>
                    <a:pt x="669" y="80"/>
                    <a:pt x="672" y="90"/>
                    <a:pt x="680" y="96"/>
                  </a:cubicBezTo>
                  <a:cubicBezTo>
                    <a:pt x="687" y="101"/>
                    <a:pt x="698" y="98"/>
                    <a:pt x="704" y="104"/>
                  </a:cubicBezTo>
                  <a:cubicBezTo>
                    <a:pt x="737" y="137"/>
                    <a:pt x="739" y="167"/>
                    <a:pt x="776" y="192"/>
                  </a:cubicBezTo>
                  <a:cubicBezTo>
                    <a:pt x="778" y="199"/>
                    <a:pt x="799" y="261"/>
                    <a:pt x="800" y="264"/>
                  </a:cubicBezTo>
                  <a:cubicBezTo>
                    <a:pt x="803" y="272"/>
                    <a:pt x="808" y="288"/>
                    <a:pt x="808" y="288"/>
                  </a:cubicBezTo>
                  <a:cubicBezTo>
                    <a:pt x="805" y="336"/>
                    <a:pt x="805" y="384"/>
                    <a:pt x="800" y="432"/>
                  </a:cubicBezTo>
                  <a:cubicBezTo>
                    <a:pt x="799" y="440"/>
                    <a:pt x="798" y="450"/>
                    <a:pt x="792" y="456"/>
                  </a:cubicBezTo>
                  <a:cubicBezTo>
                    <a:pt x="779" y="469"/>
                    <a:pt x="760" y="473"/>
                    <a:pt x="744" y="480"/>
                  </a:cubicBezTo>
                  <a:cubicBezTo>
                    <a:pt x="729" y="487"/>
                    <a:pt x="696" y="496"/>
                    <a:pt x="696" y="496"/>
                  </a:cubicBezTo>
                  <a:cubicBezTo>
                    <a:pt x="669" y="493"/>
                    <a:pt x="640" y="500"/>
                    <a:pt x="616" y="488"/>
                  </a:cubicBezTo>
                  <a:cubicBezTo>
                    <a:pt x="594" y="477"/>
                    <a:pt x="584" y="439"/>
                    <a:pt x="576" y="416"/>
                  </a:cubicBezTo>
                  <a:cubicBezTo>
                    <a:pt x="562" y="317"/>
                    <a:pt x="585" y="237"/>
                    <a:pt x="608" y="144"/>
                  </a:cubicBezTo>
                  <a:cubicBezTo>
                    <a:pt x="611" y="117"/>
                    <a:pt x="610" y="90"/>
                    <a:pt x="616" y="64"/>
                  </a:cubicBezTo>
                  <a:cubicBezTo>
                    <a:pt x="627" y="15"/>
                    <a:pt x="689" y="6"/>
                    <a:pt x="728" y="0"/>
                  </a:cubicBezTo>
                  <a:cubicBezTo>
                    <a:pt x="823" y="10"/>
                    <a:pt x="909" y="34"/>
                    <a:pt x="1000" y="64"/>
                  </a:cubicBezTo>
                  <a:cubicBezTo>
                    <a:pt x="1042" y="78"/>
                    <a:pt x="1056" y="115"/>
                    <a:pt x="1096" y="128"/>
                  </a:cubicBezTo>
                  <a:cubicBezTo>
                    <a:pt x="1107" y="144"/>
                    <a:pt x="1117" y="160"/>
                    <a:pt x="1128" y="176"/>
                  </a:cubicBezTo>
                  <a:cubicBezTo>
                    <a:pt x="1133" y="184"/>
                    <a:pt x="1144" y="200"/>
                    <a:pt x="1144" y="200"/>
                  </a:cubicBezTo>
                  <a:cubicBezTo>
                    <a:pt x="1160" y="280"/>
                    <a:pt x="1156" y="361"/>
                    <a:pt x="1120" y="432"/>
                  </a:cubicBezTo>
                  <a:cubicBezTo>
                    <a:pt x="1116" y="440"/>
                    <a:pt x="1118" y="450"/>
                    <a:pt x="1112" y="456"/>
                  </a:cubicBezTo>
                  <a:cubicBezTo>
                    <a:pt x="1106" y="462"/>
                    <a:pt x="1051" y="484"/>
                    <a:pt x="1040" y="488"/>
                  </a:cubicBezTo>
                  <a:cubicBezTo>
                    <a:pt x="1013" y="485"/>
                    <a:pt x="984" y="492"/>
                    <a:pt x="960" y="480"/>
                  </a:cubicBezTo>
                  <a:cubicBezTo>
                    <a:pt x="943" y="471"/>
                    <a:pt x="939" y="448"/>
                    <a:pt x="928" y="432"/>
                  </a:cubicBezTo>
                  <a:cubicBezTo>
                    <a:pt x="923" y="424"/>
                    <a:pt x="912" y="408"/>
                    <a:pt x="912" y="408"/>
                  </a:cubicBezTo>
                  <a:cubicBezTo>
                    <a:pt x="901" y="312"/>
                    <a:pt x="891" y="266"/>
                    <a:pt x="920" y="152"/>
                  </a:cubicBezTo>
                  <a:cubicBezTo>
                    <a:pt x="926" y="128"/>
                    <a:pt x="931" y="89"/>
                    <a:pt x="952" y="72"/>
                  </a:cubicBezTo>
                  <a:cubicBezTo>
                    <a:pt x="999" y="35"/>
                    <a:pt x="1072" y="30"/>
                    <a:pt x="1128" y="24"/>
                  </a:cubicBezTo>
                  <a:cubicBezTo>
                    <a:pt x="1171" y="29"/>
                    <a:pt x="1213" y="35"/>
                    <a:pt x="1256" y="40"/>
                  </a:cubicBezTo>
                  <a:cubicBezTo>
                    <a:pt x="1283" y="43"/>
                    <a:pt x="1336" y="56"/>
                    <a:pt x="1336" y="56"/>
                  </a:cubicBezTo>
                  <a:cubicBezTo>
                    <a:pt x="1365" y="76"/>
                    <a:pt x="1395" y="76"/>
                    <a:pt x="1424" y="96"/>
                  </a:cubicBezTo>
                  <a:cubicBezTo>
                    <a:pt x="1446" y="128"/>
                    <a:pt x="1461" y="165"/>
                    <a:pt x="1488" y="192"/>
                  </a:cubicBezTo>
                  <a:cubicBezTo>
                    <a:pt x="1501" y="230"/>
                    <a:pt x="1506" y="264"/>
                    <a:pt x="1512" y="304"/>
                  </a:cubicBezTo>
                  <a:cubicBezTo>
                    <a:pt x="1505" y="406"/>
                    <a:pt x="1512" y="469"/>
                    <a:pt x="1408" y="504"/>
                  </a:cubicBezTo>
                  <a:cubicBezTo>
                    <a:pt x="1299" y="493"/>
                    <a:pt x="1328" y="504"/>
                    <a:pt x="1264" y="440"/>
                  </a:cubicBezTo>
                  <a:cubicBezTo>
                    <a:pt x="1267" y="355"/>
                    <a:pt x="1239" y="134"/>
                    <a:pt x="1344" y="64"/>
                  </a:cubicBezTo>
                  <a:cubicBezTo>
                    <a:pt x="1366" y="31"/>
                    <a:pt x="1379" y="35"/>
                    <a:pt x="1416" y="24"/>
                  </a:cubicBezTo>
                  <a:cubicBezTo>
                    <a:pt x="1432" y="19"/>
                    <a:pt x="1448" y="13"/>
                    <a:pt x="1464" y="8"/>
                  </a:cubicBezTo>
                  <a:cubicBezTo>
                    <a:pt x="1472" y="5"/>
                    <a:pt x="1488" y="0"/>
                    <a:pt x="1488" y="0"/>
                  </a:cubicBezTo>
                  <a:cubicBezTo>
                    <a:pt x="1544" y="19"/>
                    <a:pt x="1606" y="26"/>
                    <a:pt x="1664" y="40"/>
                  </a:cubicBezTo>
                  <a:cubicBezTo>
                    <a:pt x="1714" y="53"/>
                    <a:pt x="1662" y="42"/>
                    <a:pt x="1712" y="64"/>
                  </a:cubicBezTo>
                  <a:cubicBezTo>
                    <a:pt x="1727" y="71"/>
                    <a:pt x="1760" y="80"/>
                    <a:pt x="1760" y="80"/>
                  </a:cubicBezTo>
                  <a:cubicBezTo>
                    <a:pt x="1786" y="119"/>
                    <a:pt x="1814" y="106"/>
                    <a:pt x="1832" y="160"/>
                  </a:cubicBezTo>
                  <a:cubicBezTo>
                    <a:pt x="1840" y="184"/>
                    <a:pt x="1848" y="208"/>
                    <a:pt x="1856" y="232"/>
                  </a:cubicBezTo>
                  <a:cubicBezTo>
                    <a:pt x="1859" y="240"/>
                    <a:pt x="1864" y="256"/>
                    <a:pt x="1864" y="256"/>
                  </a:cubicBezTo>
                  <a:cubicBezTo>
                    <a:pt x="1857" y="402"/>
                    <a:pt x="1890" y="461"/>
                    <a:pt x="1760" y="504"/>
                  </a:cubicBezTo>
                  <a:cubicBezTo>
                    <a:pt x="1728" y="500"/>
                    <a:pt x="1687" y="511"/>
                    <a:pt x="1664" y="488"/>
                  </a:cubicBezTo>
                  <a:cubicBezTo>
                    <a:pt x="1658" y="482"/>
                    <a:pt x="1636" y="427"/>
                    <a:pt x="1632" y="416"/>
                  </a:cubicBezTo>
                  <a:cubicBezTo>
                    <a:pt x="1635" y="307"/>
                    <a:pt x="1623" y="196"/>
                    <a:pt x="1640" y="88"/>
                  </a:cubicBezTo>
                  <a:cubicBezTo>
                    <a:pt x="1641" y="80"/>
                    <a:pt x="1693" y="49"/>
                    <a:pt x="1712" y="48"/>
                  </a:cubicBezTo>
                  <a:cubicBezTo>
                    <a:pt x="1773" y="43"/>
                    <a:pt x="1835" y="43"/>
                    <a:pt x="1896" y="40"/>
                  </a:cubicBezTo>
                  <a:cubicBezTo>
                    <a:pt x="1958" y="30"/>
                    <a:pt x="2025" y="19"/>
                    <a:pt x="2080" y="56"/>
                  </a:cubicBezTo>
                  <a:cubicBezTo>
                    <a:pt x="2110" y="100"/>
                    <a:pt x="2079" y="65"/>
                    <a:pt x="2120" y="88"/>
                  </a:cubicBezTo>
                  <a:cubicBezTo>
                    <a:pt x="2137" y="97"/>
                    <a:pt x="2168" y="120"/>
                    <a:pt x="2168" y="120"/>
                  </a:cubicBezTo>
                  <a:cubicBezTo>
                    <a:pt x="2189" y="184"/>
                    <a:pt x="2157" y="109"/>
                    <a:pt x="2200" y="152"/>
                  </a:cubicBezTo>
                  <a:cubicBezTo>
                    <a:pt x="2206" y="158"/>
                    <a:pt x="2204" y="168"/>
                    <a:pt x="2208" y="176"/>
                  </a:cubicBezTo>
                  <a:cubicBezTo>
                    <a:pt x="2228" y="216"/>
                    <a:pt x="2239" y="259"/>
                    <a:pt x="2264" y="296"/>
                  </a:cubicBezTo>
                  <a:cubicBezTo>
                    <a:pt x="2263" y="311"/>
                    <a:pt x="2267" y="402"/>
                    <a:pt x="2248" y="440"/>
                  </a:cubicBezTo>
                  <a:cubicBezTo>
                    <a:pt x="2238" y="460"/>
                    <a:pt x="2229" y="471"/>
                    <a:pt x="2208" y="480"/>
                  </a:cubicBezTo>
                  <a:cubicBezTo>
                    <a:pt x="2193" y="487"/>
                    <a:pt x="2160" y="496"/>
                    <a:pt x="2160" y="496"/>
                  </a:cubicBezTo>
                  <a:cubicBezTo>
                    <a:pt x="2109" y="490"/>
                    <a:pt x="2088" y="491"/>
                    <a:pt x="2048" y="464"/>
                  </a:cubicBezTo>
                  <a:cubicBezTo>
                    <a:pt x="2037" y="448"/>
                    <a:pt x="2022" y="434"/>
                    <a:pt x="2016" y="416"/>
                  </a:cubicBezTo>
                  <a:cubicBezTo>
                    <a:pt x="2011" y="400"/>
                    <a:pt x="2000" y="368"/>
                    <a:pt x="2000" y="368"/>
                  </a:cubicBezTo>
                  <a:cubicBezTo>
                    <a:pt x="2006" y="217"/>
                    <a:pt x="1996" y="195"/>
                    <a:pt x="2032" y="88"/>
                  </a:cubicBezTo>
                  <a:cubicBezTo>
                    <a:pt x="2035" y="80"/>
                    <a:pt x="2049" y="84"/>
                    <a:pt x="2056" y="80"/>
                  </a:cubicBezTo>
                  <a:cubicBezTo>
                    <a:pt x="2149" y="28"/>
                    <a:pt x="2059" y="63"/>
                    <a:pt x="2152" y="32"/>
                  </a:cubicBezTo>
                  <a:cubicBezTo>
                    <a:pt x="2160" y="29"/>
                    <a:pt x="2176" y="24"/>
                    <a:pt x="2176" y="24"/>
                  </a:cubicBezTo>
                  <a:cubicBezTo>
                    <a:pt x="2247" y="29"/>
                    <a:pt x="2307" y="39"/>
                    <a:pt x="2376" y="48"/>
                  </a:cubicBezTo>
                  <a:cubicBezTo>
                    <a:pt x="2399" y="71"/>
                    <a:pt x="2436" y="111"/>
                    <a:pt x="2464" y="120"/>
                  </a:cubicBezTo>
                  <a:cubicBezTo>
                    <a:pt x="2481" y="146"/>
                    <a:pt x="2502" y="162"/>
                    <a:pt x="2512" y="192"/>
                  </a:cubicBezTo>
                  <a:cubicBezTo>
                    <a:pt x="2506" y="300"/>
                    <a:pt x="2508" y="331"/>
                    <a:pt x="2480" y="416"/>
                  </a:cubicBezTo>
                  <a:cubicBezTo>
                    <a:pt x="2466" y="458"/>
                    <a:pt x="2477" y="433"/>
                    <a:pt x="2440" y="488"/>
                  </a:cubicBezTo>
                  <a:cubicBezTo>
                    <a:pt x="2435" y="496"/>
                    <a:pt x="2424" y="512"/>
                    <a:pt x="2424" y="512"/>
                  </a:cubicBezTo>
                  <a:cubicBezTo>
                    <a:pt x="2353" y="500"/>
                    <a:pt x="2364" y="496"/>
                    <a:pt x="2336" y="440"/>
                  </a:cubicBezTo>
                </a:path>
              </a:pathLst>
            </a:custGeom>
            <a:noFill/>
            <a:ln w="9525">
              <a:solidFill>
                <a:srgbClr val="0000FF"/>
              </a:solidFill>
              <a:round/>
              <a:headEnd/>
              <a:tailEnd/>
            </a:ln>
          </p:spPr>
          <p:txBody>
            <a:bodyPr rot="10800000" vert="eaVert"/>
            <a:lstStyle/>
            <a:p>
              <a:endParaRPr lang="ru-RU"/>
            </a:p>
          </p:txBody>
        </p:sp>
        <p:sp>
          <p:nvSpPr>
            <p:cNvPr id="104" name="TextBox 103"/>
            <p:cNvSpPr txBox="1"/>
            <p:nvPr/>
          </p:nvSpPr>
          <p:spPr>
            <a:xfrm>
              <a:off x="7092280" y="1124744"/>
              <a:ext cx="319318" cy="369332"/>
            </a:xfrm>
            <a:prstGeom prst="rect">
              <a:avLst/>
            </a:prstGeom>
            <a:noFill/>
          </p:spPr>
          <p:txBody>
            <a:bodyPr wrap="none" rtlCol="0">
              <a:spAutoFit/>
            </a:bodyPr>
            <a:lstStyle/>
            <a:p>
              <a:r>
                <a:rPr lang="en-US" sz="1800" b="1" dirty="0" smtClean="0"/>
                <a:t>+</a:t>
              </a:r>
              <a:endParaRPr lang="ru-RU" sz="1800" b="1" dirty="0"/>
            </a:p>
          </p:txBody>
        </p:sp>
      </p:grpSp>
      <p:graphicFrame>
        <p:nvGraphicFramePr>
          <p:cNvPr id="105" name="Object 27"/>
          <p:cNvGraphicFramePr>
            <a:graphicFrameLocks noChangeAspect="1"/>
          </p:cNvGraphicFramePr>
          <p:nvPr/>
        </p:nvGraphicFramePr>
        <p:xfrm>
          <a:off x="179709" y="4470821"/>
          <a:ext cx="4032251" cy="614363"/>
        </p:xfrm>
        <a:graphic>
          <a:graphicData uri="http://schemas.openxmlformats.org/presentationml/2006/ole">
            <p:oleObj spid="_x0000_s8196" name="Формула" r:id="rId7" imgW="1904760" imgH="241200" progId="Equation.3">
              <p:embed/>
            </p:oleObj>
          </a:graphicData>
        </a:graphic>
      </p:graphicFrame>
      <p:sp>
        <p:nvSpPr>
          <p:cNvPr id="109" name="Прямоугольник 279"/>
          <p:cNvSpPr/>
          <p:nvPr/>
        </p:nvSpPr>
        <p:spPr>
          <a:xfrm>
            <a:off x="107316" y="2948751"/>
            <a:ext cx="9001188" cy="1200329"/>
          </a:xfrm>
          <a:prstGeom prst="rect">
            <a:avLst/>
          </a:prstGeom>
        </p:spPr>
        <p:txBody>
          <a:bodyPr wrap="square">
            <a:spAutoFit/>
          </a:bodyPr>
          <a:lstStyle/>
          <a:p>
            <a:pPr>
              <a:buFontTx/>
              <a:buChar char="-"/>
            </a:pPr>
            <a:r>
              <a:rPr lang="en-US" sz="1800" dirty="0" smtClean="0">
                <a:solidFill>
                  <a:srgbClr val="0000FF"/>
                </a:solidFill>
                <a:latin typeface="Times New Roman" pitchFamily="18" charset="0"/>
                <a:cs typeface="Times New Roman" pitchFamily="18" charset="0"/>
              </a:rPr>
              <a:t> (</a:t>
            </a:r>
            <a:r>
              <a:rPr lang="en-US" sz="1800" dirty="0" err="1" smtClean="0">
                <a:solidFill>
                  <a:srgbClr val="0000FF"/>
                </a:solidFill>
                <a:latin typeface="Times New Roman" pitchFamily="18" charset="0"/>
                <a:cs typeface="Times New Roman" pitchFamily="18" charset="0"/>
              </a:rPr>
              <a:t>b+g</a:t>
            </a:r>
            <a:r>
              <a:rPr lang="en-US" sz="1800" dirty="0" smtClean="0">
                <a:solidFill>
                  <a:srgbClr val="0000FF"/>
                </a:solidFill>
                <a:latin typeface="Times New Roman" pitchFamily="18" charset="0"/>
                <a:cs typeface="Times New Roman" pitchFamily="18" charset="0"/>
              </a:rPr>
              <a:t>) may be </a:t>
            </a:r>
            <a:r>
              <a:rPr lang="en-US" sz="1800" dirty="0" err="1" smtClean="0">
                <a:solidFill>
                  <a:srgbClr val="0000FF"/>
                </a:solidFill>
                <a:latin typeface="Times New Roman" pitchFamily="18" charset="0"/>
                <a:cs typeface="Times New Roman" pitchFamily="18" charset="0"/>
              </a:rPr>
              <a:t>nonsinglet</a:t>
            </a:r>
            <a:r>
              <a:rPr lang="en-US" sz="1800" dirty="0" smtClean="0">
                <a:solidFill>
                  <a:srgbClr val="0000FF"/>
                </a:solidFill>
                <a:latin typeface="Times New Roman" pitchFamily="18" charset="0"/>
                <a:cs typeface="Times New Roman" pitchFamily="18" charset="0"/>
              </a:rPr>
              <a:t>  =&gt; </a:t>
            </a:r>
            <a:r>
              <a:rPr lang="en-US" sz="1800" b="1" dirty="0" smtClean="0">
                <a:solidFill>
                  <a:srgbClr val="0000FF"/>
                </a:solidFill>
                <a:latin typeface="Times New Roman" pitchFamily="18" charset="0"/>
                <a:cs typeface="Times New Roman" pitchFamily="18" charset="0"/>
              </a:rPr>
              <a:t>pt(jet)&gt;15-20 </a:t>
            </a:r>
            <a:r>
              <a:rPr lang="en-US" sz="1800" b="1" dirty="0" err="1" smtClean="0">
                <a:solidFill>
                  <a:srgbClr val="0000FF"/>
                </a:solidFill>
                <a:latin typeface="Times New Roman" pitchFamily="18" charset="0"/>
                <a:cs typeface="Times New Roman" pitchFamily="18" charset="0"/>
              </a:rPr>
              <a:t>GeV</a:t>
            </a:r>
            <a:r>
              <a:rPr lang="en-US" sz="1800" dirty="0" smtClean="0">
                <a:solidFill>
                  <a:srgbClr val="0000FF"/>
                </a:solidFill>
                <a:latin typeface="Times New Roman" pitchFamily="18" charset="0"/>
                <a:cs typeface="Times New Roman" pitchFamily="18" charset="0"/>
              </a:rPr>
              <a:t> to suppress interaction with beam remnants</a:t>
            </a:r>
          </a:p>
          <a:p>
            <a:endParaRPr lang="en-US" sz="1800" dirty="0" smtClean="0">
              <a:solidFill>
                <a:srgbClr val="0000FF"/>
              </a:solidFill>
              <a:latin typeface="Times New Roman" pitchFamily="18" charset="0"/>
              <a:cs typeface="Times New Roman" pitchFamily="18" charset="0"/>
            </a:endParaRPr>
          </a:p>
          <a:p>
            <a:r>
              <a:rPr lang="en-US" sz="1800" dirty="0" smtClean="0">
                <a:solidFill>
                  <a:srgbClr val="0000FF"/>
                </a:solidFill>
                <a:latin typeface="Times New Roman" pitchFamily="18" charset="0"/>
                <a:cs typeface="Times New Roman" pitchFamily="18" charset="0"/>
              </a:rPr>
              <a:t>intermediate cross-section </a:t>
            </a:r>
          </a:p>
          <a:p>
            <a:r>
              <a:rPr lang="en-US" sz="1800" dirty="0" smtClean="0">
                <a:solidFill>
                  <a:srgbClr val="0000FF"/>
                </a:solidFill>
                <a:latin typeface="Times New Roman" pitchFamily="18" charset="0"/>
                <a:cs typeface="Times New Roman" pitchFamily="18" charset="0"/>
              </a:rPr>
              <a:t>at LHC (~50 </a:t>
            </a:r>
            <a:r>
              <a:rPr lang="en-US" sz="1800" dirty="0" err="1" smtClean="0">
                <a:solidFill>
                  <a:srgbClr val="0000FF"/>
                </a:solidFill>
                <a:latin typeface="Times New Roman" pitchFamily="18" charset="0"/>
                <a:cs typeface="Times New Roman" pitchFamily="18" charset="0"/>
              </a:rPr>
              <a:t>pb</a:t>
            </a:r>
            <a:r>
              <a:rPr lang="en-US" sz="1800" dirty="0" smtClean="0">
                <a:solidFill>
                  <a:srgbClr val="0000FF"/>
                </a:solidFill>
                <a:latin typeface="Times New Roman" pitchFamily="18" charset="0"/>
                <a:cs typeface="Times New Roman" pitchFamily="18" charset="0"/>
              </a:rPr>
              <a:t> at 14 </a:t>
            </a:r>
            <a:r>
              <a:rPr lang="en-US" sz="1800" dirty="0" err="1" smtClean="0">
                <a:solidFill>
                  <a:srgbClr val="0000FF"/>
                </a:solidFill>
                <a:latin typeface="Times New Roman" pitchFamily="18" charset="0"/>
                <a:cs typeface="Times New Roman" pitchFamily="18" charset="0"/>
              </a:rPr>
              <a:t>TeV</a:t>
            </a:r>
            <a:r>
              <a:rPr lang="en-US" sz="1800" dirty="0" smtClean="0">
                <a:solidFill>
                  <a:srgbClr val="0000FF"/>
                </a:solidFill>
                <a:latin typeface="Times New Roman" pitchFamily="18" charset="0"/>
                <a:cs typeface="Times New Roman" pitchFamily="18" charset="0"/>
              </a:rPr>
              <a:t>)</a:t>
            </a:r>
          </a:p>
        </p:txBody>
      </p:sp>
      <p:pic>
        <p:nvPicPr>
          <p:cNvPr id="8198" name="Picture 6" descr="C:\MAIN Scientific 2011\Current work on publications\LHC TOP EPJC 0\fig5.eps"/>
          <p:cNvPicPr>
            <a:picLocks noChangeAspect="1" noChangeArrowheads="1"/>
          </p:cNvPicPr>
          <p:nvPr/>
        </p:nvPicPr>
        <p:blipFill>
          <a:blip r:embed="rId8" cstate="print"/>
          <a:srcRect/>
          <a:stretch>
            <a:fillRect/>
          </a:stretch>
        </p:blipFill>
        <p:spPr bwMode="auto">
          <a:xfrm>
            <a:off x="4427984" y="3645024"/>
            <a:ext cx="4320480" cy="2665669"/>
          </a:xfrm>
          <a:prstGeom prst="rect">
            <a:avLst/>
          </a:prstGeom>
          <a:noFill/>
          <a:ln>
            <a:solidFill>
              <a:schemeClr val="bg1">
                <a:lumMod val="50000"/>
              </a:schemeClr>
            </a:solidFill>
          </a:ln>
          <a:effectLst>
            <a:outerShdw blurRad="50800" dist="38100" dir="2700000" algn="tl" rotWithShape="0">
              <a:prstClr val="black">
                <a:alpha val="40000"/>
              </a:prstClr>
            </a:outerShdw>
          </a:effectLst>
        </p:spPr>
      </p:pic>
      <p:sp>
        <p:nvSpPr>
          <p:cNvPr id="110" name="Прямоугольник 109"/>
          <p:cNvSpPr/>
          <p:nvPr/>
        </p:nvSpPr>
        <p:spPr>
          <a:xfrm>
            <a:off x="4788024" y="3698448"/>
            <a:ext cx="2429768" cy="738664"/>
          </a:xfrm>
          <a:prstGeom prst="rect">
            <a:avLst/>
          </a:prstGeom>
        </p:spPr>
        <p:txBody>
          <a:bodyPr wrap="none">
            <a:spAutoFit/>
          </a:bodyPr>
          <a:lstStyle/>
          <a:p>
            <a:r>
              <a:rPr lang="en-US" sz="1400" b="1" dirty="0" smtClean="0">
                <a:solidFill>
                  <a:srgbClr val="00FF00"/>
                </a:solidFill>
                <a:latin typeface="Times New Roman" pitchFamily="18" charset="0"/>
                <a:cs typeface="Times New Roman" pitchFamily="18" charset="0"/>
              </a:rPr>
              <a:t>No </a:t>
            </a:r>
            <a:r>
              <a:rPr lang="en-US" sz="1400" b="1" dirty="0" err="1" smtClean="0">
                <a:solidFill>
                  <a:srgbClr val="00FF00"/>
                </a:solidFill>
                <a:latin typeface="Times New Roman" pitchFamily="18" charset="0"/>
                <a:cs typeface="Times New Roman" pitchFamily="18" charset="0"/>
              </a:rPr>
              <a:t>pT</a:t>
            </a:r>
            <a:r>
              <a:rPr lang="en-US" sz="1400" b="1" dirty="0" smtClean="0">
                <a:solidFill>
                  <a:srgbClr val="00FF00"/>
                </a:solidFill>
                <a:latin typeface="Times New Roman" pitchFamily="18" charset="0"/>
                <a:cs typeface="Times New Roman" pitchFamily="18" charset="0"/>
              </a:rPr>
              <a:t>(jet) cuts</a:t>
            </a:r>
          </a:p>
          <a:p>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(t)&gt;10 </a:t>
            </a:r>
            <a:r>
              <a:rPr lang="en-US" sz="1400" b="1" dirty="0" err="1" smtClean="0">
                <a:solidFill>
                  <a:srgbClr val="3333FF"/>
                </a:solidFill>
                <a:latin typeface="Times New Roman" pitchFamily="18" charset="0"/>
                <a:cs typeface="Times New Roman" pitchFamily="18" charset="0"/>
              </a:rPr>
              <a:t>GeV</a:t>
            </a:r>
            <a:r>
              <a:rPr lang="en-US" sz="1400" b="1" dirty="0" smtClean="0">
                <a:solidFill>
                  <a:srgbClr val="3333FF"/>
                </a:solidFill>
                <a:latin typeface="Times New Roman" pitchFamily="18" charset="0"/>
                <a:cs typeface="Times New Roman" pitchFamily="18" charset="0"/>
              </a:rPr>
              <a:t>, </a:t>
            </a:r>
            <a:r>
              <a:rPr lang="en-US" sz="1400" b="1" dirty="0" err="1" smtClean="0">
                <a:solidFill>
                  <a:srgbClr val="3333FF"/>
                </a:solidFill>
                <a:latin typeface="Times New Roman" pitchFamily="18" charset="0"/>
                <a:cs typeface="Times New Roman" pitchFamily="18" charset="0"/>
              </a:rPr>
              <a:t>pT</a:t>
            </a:r>
            <a:r>
              <a:rPr lang="en-US" sz="1400" b="1" dirty="0" smtClean="0">
                <a:solidFill>
                  <a:srgbClr val="3333FF"/>
                </a:solidFill>
                <a:latin typeface="Times New Roman" pitchFamily="18" charset="0"/>
                <a:cs typeface="Times New Roman" pitchFamily="18" charset="0"/>
              </a:rPr>
              <a:t>(g)&gt;5 </a:t>
            </a:r>
            <a:r>
              <a:rPr lang="en-US" sz="1400" b="1" dirty="0" err="1" smtClean="0">
                <a:solidFill>
                  <a:srgbClr val="3333FF"/>
                </a:solidFill>
                <a:latin typeface="Times New Roman" pitchFamily="18" charset="0"/>
                <a:cs typeface="Times New Roman" pitchFamily="18" charset="0"/>
              </a:rPr>
              <a:t>GeV</a:t>
            </a:r>
            <a:endParaRPr lang="en-US" sz="1400" b="1" dirty="0" smtClean="0">
              <a:solidFill>
                <a:srgbClr val="3333FF"/>
              </a:solidFill>
              <a:latin typeface="Times New Roman" pitchFamily="18" charset="0"/>
              <a:cs typeface="Times New Roman" pitchFamily="18" charset="0"/>
            </a:endParaRPr>
          </a:p>
          <a:p>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(t)&gt;30 </a:t>
            </a:r>
            <a:r>
              <a:rPr lang="en-US" sz="1400" b="1" dirty="0" err="1" smtClean="0">
                <a:solidFill>
                  <a:srgbClr val="FF0000"/>
                </a:solidFill>
                <a:latin typeface="Times New Roman" pitchFamily="18" charset="0"/>
                <a:cs typeface="Times New Roman" pitchFamily="18" charset="0"/>
              </a:rPr>
              <a:t>GeV</a:t>
            </a:r>
            <a:r>
              <a:rPr lang="en-US" sz="1400" b="1" dirty="0" smtClean="0">
                <a:solidFill>
                  <a:srgbClr val="FF0000"/>
                </a:solidFill>
                <a:latin typeface="Times New Roman" pitchFamily="18" charset="0"/>
                <a:cs typeface="Times New Roman" pitchFamily="18" charset="0"/>
              </a:rPr>
              <a:t>, </a:t>
            </a:r>
            <a:r>
              <a:rPr lang="en-US" sz="1400" b="1" dirty="0" err="1" smtClean="0">
                <a:solidFill>
                  <a:srgbClr val="FF0000"/>
                </a:solidFill>
                <a:latin typeface="Times New Roman" pitchFamily="18" charset="0"/>
                <a:cs typeface="Times New Roman" pitchFamily="18" charset="0"/>
              </a:rPr>
              <a:t>pT</a:t>
            </a:r>
            <a:r>
              <a:rPr lang="en-US" sz="1400" b="1" dirty="0" smtClean="0">
                <a:solidFill>
                  <a:srgbClr val="FF0000"/>
                </a:solidFill>
                <a:latin typeface="Times New Roman" pitchFamily="18" charset="0"/>
                <a:cs typeface="Times New Roman" pitchFamily="18" charset="0"/>
              </a:rPr>
              <a:t>(g)&gt;15 </a:t>
            </a:r>
            <a:r>
              <a:rPr lang="en-US" sz="1400" b="1" dirty="0" err="1" smtClean="0">
                <a:solidFill>
                  <a:srgbClr val="FF0000"/>
                </a:solidFill>
                <a:latin typeface="Times New Roman" pitchFamily="18" charset="0"/>
                <a:cs typeface="Times New Roman" pitchFamily="18" charset="0"/>
              </a:rPr>
              <a:t>GeV</a:t>
            </a:r>
            <a:endParaRPr lang="en-US" sz="14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13115</TotalTime>
  <Words>1641</Words>
  <Application>Microsoft Office PowerPoint</Application>
  <PresentationFormat>Экран (4:3)</PresentationFormat>
  <Paragraphs>256</Paragraphs>
  <Slides>12</Slides>
  <Notes>12</Notes>
  <HiddenSlides>0</HiddenSlides>
  <MMClips>0</MMClips>
  <ScaleCrop>false</ScaleCrop>
  <HeadingPairs>
    <vt:vector size="6" baseType="variant">
      <vt:variant>
        <vt:lpstr>Тема</vt:lpstr>
      </vt:variant>
      <vt:variant>
        <vt:i4>1</vt:i4>
      </vt:variant>
      <vt:variant>
        <vt:lpstr>Внедренные серверы OLE</vt:lpstr>
      </vt:variant>
      <vt:variant>
        <vt:i4>3</vt:i4>
      </vt:variant>
      <vt:variant>
        <vt:lpstr>Заголовки слайдов</vt:lpstr>
      </vt:variant>
      <vt:variant>
        <vt:i4>12</vt:i4>
      </vt:variant>
    </vt:vector>
  </HeadingPairs>
  <TitlesOfParts>
    <vt:vector size="16" baseType="lpstr">
      <vt:lpstr>Тема Office</vt:lpstr>
      <vt:lpstr>Формула</vt:lpstr>
      <vt:lpstr>Equation</vt:lpstr>
      <vt:lpstr>Microsoft Equation 3.0</vt:lpstr>
      <vt:lpstr>Hadron multiplicity induced by top quark decays at the LHC</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IHEP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asus</cp:lastModifiedBy>
  <cp:revision>1060</cp:revision>
  <dcterms:created xsi:type="dcterms:W3CDTF">2007-03-26T13:03:01Z</dcterms:created>
  <dcterms:modified xsi:type="dcterms:W3CDTF">2011-09-26T10:34:09Z</dcterms:modified>
</cp:coreProperties>
</file>