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89" r:id="rId5"/>
    <p:sldId id="267" r:id="rId6"/>
    <p:sldId id="271" r:id="rId7"/>
    <p:sldId id="272" r:id="rId8"/>
    <p:sldId id="273" r:id="rId9"/>
    <p:sldId id="274" r:id="rId10"/>
    <p:sldId id="275" r:id="rId11"/>
    <p:sldId id="290" r:id="rId12"/>
    <p:sldId id="276" r:id="rId13"/>
    <p:sldId id="279" r:id="rId14"/>
    <p:sldId id="282" r:id="rId15"/>
    <p:sldId id="283" r:id="rId16"/>
    <p:sldId id="280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010C7"/>
    <a:srgbClr val="1D11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5" autoAdjust="0"/>
    <p:restoredTop sz="94696" autoAdjust="0"/>
  </p:normalViewPr>
  <p:slideViewPr>
    <p:cSldViewPr>
      <p:cViewPr varScale="1">
        <p:scale>
          <a:sx n="65" d="100"/>
          <a:sy n="65" d="100"/>
        </p:scale>
        <p:origin x="-98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A4D7E0-BE67-455F-976E-229E05A6247A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BEEEAA-ECB3-4A12-B7D0-6E4D5A890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F1FDC-9190-4D5E-ACA1-8F39AFC24121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6B45-D44B-45AC-B029-2DB5EB4B7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C4BC-3A53-4094-AF9F-C75075DB9693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05A0-5DEE-4A64-AB8C-F52252F15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A950-AF61-4152-B7B7-72E19B626A08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3971-A3EA-4966-8979-88AC35F1C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494E-43E4-4731-B4F8-66E80177D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FB72-4A5B-46ED-BF27-8E04428F30B4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62F8-DAA6-4665-AACE-59B4D856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FEDA-E5E6-4F44-8A17-6F9DB738C1C7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900C7-BF3F-43A4-A3CF-F8E2D3B1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02EC-FC51-4E84-AE04-0CF285A1CC0F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E832-4F44-46CF-9BAC-80CF5BB89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1EAE-F0F9-4367-91ED-DB28207F06BC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5B27-92BB-466F-A63E-54C2727A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3226-F89D-404B-9BE3-AC44EA85C7C2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B36B-ED1A-4FC2-ABF4-9298CE9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6738-A669-4C40-967E-3F4DB3DA656C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5AC7-3340-44AF-8F03-09DDC07DE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51EB-7BFF-4788-8FE5-3650E2D47A79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C0C6-F624-43CB-A6C2-FB5588EAB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DE85-76E9-46CB-9AAD-5130C72539AC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4ADB8-E156-4E3A-A140-896A1B89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1F450-0B38-45AB-B985-446D1E078497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F97744-8302-490B-9A35-A8720A5AD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3" r:id="rId4"/>
    <p:sldLayoutId id="2147483682" r:id="rId5"/>
    <p:sldLayoutId id="2147483681" r:id="rId6"/>
    <p:sldLayoutId id="2147483680" r:id="rId7"/>
    <p:sldLayoutId id="2147483687" r:id="rId8"/>
    <p:sldLayoutId id="2147483679" r:id="rId9"/>
    <p:sldLayoutId id="2147483678" r:id="rId10"/>
    <p:sldLayoutId id="2147483677" r:id="rId11"/>
    <p:sldLayoutId id="214748368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7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886200"/>
            <a:ext cx="6248400" cy="152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1800" i="1" smtClean="0">
                <a:solidFill>
                  <a:srgbClr val="FFCC66"/>
                </a:solidFill>
                <a:latin typeface="Times New Roman" pitchFamily="18" charset="0"/>
              </a:rPr>
              <a:t/>
            </a:r>
            <a:br>
              <a:rPr sz="1800" i="1" smtClean="0">
                <a:solidFill>
                  <a:srgbClr val="FFCC66"/>
                </a:solidFill>
                <a:latin typeface="Times New Roman" pitchFamily="18" charset="0"/>
              </a:rPr>
            </a:br>
            <a:r>
              <a:rPr sz="1800" i="1" smtClean="0">
                <a:solidFill>
                  <a:srgbClr val="FFCC66"/>
                </a:solidFill>
                <a:latin typeface="Times New Roman" pitchFamily="18" charset="0"/>
              </a:rPr>
              <a:t/>
            </a:r>
            <a:br>
              <a:rPr sz="1800" i="1" smtClean="0">
                <a:solidFill>
                  <a:srgbClr val="FFCC66"/>
                </a:solidFill>
                <a:latin typeface="Times New Roman" pitchFamily="18" charset="0"/>
              </a:rPr>
            </a:br>
            <a:r>
              <a:rPr sz="1800" i="1" smtClean="0">
                <a:solidFill>
                  <a:srgbClr val="FFCC66"/>
                </a:solidFill>
                <a:latin typeface="Times New Roman" pitchFamily="18" charset="0"/>
              </a:rPr>
              <a:t/>
            </a:r>
            <a:br>
              <a:rPr sz="1800" i="1" smtClean="0">
                <a:solidFill>
                  <a:srgbClr val="FFCC66"/>
                </a:solidFill>
                <a:latin typeface="Times New Roman" pitchFamily="18" charset="0"/>
              </a:rPr>
            </a:br>
            <a:r>
              <a:rPr sz="1600" i="1" smtClean="0">
                <a:solidFill>
                  <a:srgbClr val="FFCC66"/>
                </a:solidFill>
                <a:latin typeface="Times New Roman" pitchFamily="18" charset="0"/>
              </a:rPr>
              <a:t/>
            </a:r>
            <a:br>
              <a:rPr sz="1600" i="1" smtClean="0">
                <a:solidFill>
                  <a:srgbClr val="FFCC66"/>
                </a:solidFill>
                <a:latin typeface="Times New Roman" pitchFamily="18" charset="0"/>
              </a:rPr>
            </a:br>
            <a:endParaRPr sz="1800" smtClean="0">
              <a:solidFill>
                <a:srgbClr val="FFCC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Neutrino Mass due to Quintessence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Accelerating Universe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472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70325" y="7046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438400" y="4648200"/>
            <a:ext cx="4968875" cy="892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Gennady Y. </a:t>
            </a:r>
            <a:r>
              <a:rPr lang="en-US" sz="28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Chitov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/>
            </a:r>
            <a:b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en-US" sz="2400" b="1" i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Laurentian University, Canada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1371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5105401"/>
            <a:ext cx="48006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FFC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There are 3 phases: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(1) Stable (T&gt;&gt;M)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(2) Metastable (T~M)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(3) Unstable (T&lt;M)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      via First-Order Phase </a:t>
            </a:r>
            <a:r>
              <a:rPr lang="en-US" sz="1600" dirty="0" smtClean="0">
                <a:solidFill>
                  <a:srgbClr val="FFC000"/>
                </a:solidFill>
                <a:latin typeface="+mn-lt"/>
              </a:rPr>
              <a:t>Transition</a:t>
            </a:r>
            <a:endParaRPr lang="en-US" sz="1600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6758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"/>
            <a:ext cx="2209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990600"/>
            <a:ext cx="74676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5410200" y="990600"/>
            <a:ext cx="2671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E010C7"/>
                </a:solidFill>
              </a:rPr>
              <a:t>Spinodal Decomposition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410200" y="1371600"/>
            <a:ext cx="457200" cy="457200"/>
          </a:xfrm>
          <a:prstGeom prst="straightConnector1">
            <a:avLst/>
          </a:prstGeom>
          <a:ln w="15875">
            <a:solidFill>
              <a:srgbClr val="E010C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819400" y="1219200"/>
            <a:ext cx="2590800" cy="228600"/>
          </a:xfrm>
          <a:prstGeom prst="straightConnector1">
            <a:avLst/>
          </a:prstGeom>
          <a:ln w="12700" cmpd="dbl">
            <a:solidFill>
              <a:srgbClr val="E010C7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04800" y="1524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Velocity of Sound &amp; Stability: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0946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8011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Masses vs. Temperature: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76200" y="228600"/>
            <a:ext cx="883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Dynamics of the Model and Observable Universe</a:t>
            </a:r>
          </a:p>
        </p:txBody>
      </p:sp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00200"/>
            <a:ext cx="1581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otched Right Arrow 8"/>
          <p:cNvSpPr/>
          <p:nvPr/>
        </p:nvSpPr>
        <p:spPr>
          <a:xfrm>
            <a:off x="4114800" y="3276600"/>
            <a:ext cx="838200" cy="304800"/>
          </a:xfrm>
          <a:prstGeom prst="notch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7066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2590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6248400" y="3810000"/>
            <a:ext cx="304800" cy="6858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0662" name="TextBox 13"/>
          <p:cNvSpPr txBox="1">
            <a:spLocks noChangeArrowheads="1"/>
          </p:cNvSpPr>
          <p:nvPr/>
        </p:nvSpPr>
        <p:spPr bwMode="auto">
          <a:xfrm>
            <a:off x="5257800" y="4572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C000"/>
                </a:solidFill>
              </a:rPr>
              <a:t>Single scale M (!!)</a:t>
            </a:r>
          </a:p>
        </p:txBody>
      </p:sp>
      <p:sp>
        <p:nvSpPr>
          <p:cNvPr id="70663" name="Rectangle 17"/>
          <p:cNvSpPr>
            <a:spLocks noChangeArrowheads="1"/>
          </p:cNvSpPr>
          <p:nvPr/>
        </p:nvSpPr>
        <p:spPr bwMode="auto">
          <a:xfrm>
            <a:off x="152400" y="8382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C000"/>
                </a:solidFill>
              </a:rPr>
              <a:t>●Currently we are below the critical temperature (!!!)</a:t>
            </a:r>
          </a:p>
        </p:txBody>
      </p:sp>
      <p:sp>
        <p:nvSpPr>
          <p:cNvPr id="70664" name="Rectangle 18"/>
          <p:cNvSpPr>
            <a:spLocks noChangeArrowheads="1"/>
          </p:cNvSpPr>
          <p:nvPr/>
        </p:nvSpPr>
        <p:spPr bwMode="auto">
          <a:xfrm>
            <a:off x="2895600" y="11430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C000"/>
                </a:solidFill>
              </a:rPr>
              <a:t>The equation of motion:</a:t>
            </a:r>
          </a:p>
        </p:txBody>
      </p:sp>
      <p:sp>
        <p:nvSpPr>
          <p:cNvPr id="20" name="Curved Left Arrow 19"/>
          <p:cNvSpPr/>
          <p:nvPr/>
        </p:nvSpPr>
        <p:spPr>
          <a:xfrm>
            <a:off x="5638800" y="1295400"/>
            <a:ext cx="381000" cy="838200"/>
          </a:xfrm>
          <a:prstGeom prst="curved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0666" name="Rectangle 15"/>
          <p:cNvSpPr>
            <a:spLocks noChangeArrowheads="1"/>
          </p:cNvSpPr>
          <p:nvPr/>
        </p:nvSpPr>
        <p:spPr bwMode="auto">
          <a:xfrm>
            <a:off x="152400" y="2438400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C000"/>
                </a:solidFill>
              </a:rPr>
              <a:t>Matter-dominated &amp; Slow-rolling regimes:</a:t>
            </a:r>
          </a:p>
        </p:txBody>
      </p:sp>
      <p:pic>
        <p:nvPicPr>
          <p:cNvPr id="7066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124200"/>
            <a:ext cx="2209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572000"/>
            <a:ext cx="38052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5105400"/>
            <a:ext cx="12192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7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5943600"/>
            <a:ext cx="2057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Left Brace 20"/>
          <p:cNvSpPr/>
          <p:nvPr/>
        </p:nvSpPr>
        <p:spPr>
          <a:xfrm>
            <a:off x="4953000" y="5105400"/>
            <a:ext cx="381000" cy="1371600"/>
          </a:xfrm>
          <a:prstGeom prst="lef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4419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95400"/>
            <a:ext cx="2514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95400"/>
            <a:ext cx="1333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09800"/>
            <a:ext cx="8382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60198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6019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1"/>
          <p:cNvSpPr>
            <a:spLocks noChangeArrowheads="1"/>
          </p:cNvSpPr>
          <p:nvPr/>
        </p:nvSpPr>
        <p:spPr bwMode="auto">
          <a:xfrm>
            <a:off x="152400" y="1524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Conclusions:</a:t>
            </a:r>
          </a:p>
        </p:txBody>
      </p:sp>
      <p:sp>
        <p:nvSpPr>
          <p:cNvPr id="47113" name="Rectangle 2"/>
          <p:cNvSpPr>
            <a:spLocks noChangeArrowheads="1"/>
          </p:cNvSpPr>
          <p:nvPr/>
        </p:nvSpPr>
        <p:spPr bwMode="auto">
          <a:xfrm>
            <a:off x="381000" y="914400"/>
            <a:ext cx="838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Model</a:t>
            </a:r>
            <a:r>
              <a:rPr lang="en-US" dirty="0">
                <a:solidFill>
                  <a:srgbClr val="FFC000"/>
                </a:solidFill>
              </a:rPr>
              <a:t>: </a:t>
            </a:r>
            <a:r>
              <a:rPr lang="en-US" dirty="0" smtClean="0">
                <a:solidFill>
                  <a:srgbClr val="FFC000"/>
                </a:solidFill>
              </a:rPr>
              <a:t>  DE-DM  + </a:t>
            </a:r>
            <a:r>
              <a:rPr lang="en-US" dirty="0" err="1" smtClean="0">
                <a:solidFill>
                  <a:srgbClr val="FFC000"/>
                </a:solidFill>
              </a:rPr>
              <a:t>Ratra</a:t>
            </a:r>
            <a:r>
              <a:rPr lang="en-US" dirty="0" smtClean="0">
                <a:solidFill>
                  <a:srgbClr val="FFC000"/>
                </a:solidFill>
              </a:rPr>
              <a:t>-Peebles </a:t>
            </a:r>
            <a:r>
              <a:rPr lang="en-US" dirty="0">
                <a:solidFill>
                  <a:srgbClr val="FFC000"/>
                </a:solidFill>
              </a:rPr>
              <a:t>quintessence potential</a:t>
            </a:r>
          </a:p>
          <a:p>
            <a:pPr marL="342900" indent="-342900"/>
            <a:endParaRPr lang="en-US" dirty="0">
              <a:solidFill>
                <a:srgbClr val="FFC000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en-US" dirty="0">
                <a:solidFill>
                  <a:srgbClr val="FFC000"/>
                </a:solidFill>
              </a:rPr>
              <a:t>Following the time arrow, the stable, </a:t>
            </a:r>
            <a:r>
              <a:rPr lang="en-US" dirty="0" err="1">
                <a:solidFill>
                  <a:srgbClr val="FFC000"/>
                </a:solidFill>
              </a:rPr>
              <a:t>metastable</a:t>
            </a:r>
            <a:r>
              <a:rPr lang="en-US" dirty="0">
                <a:solidFill>
                  <a:srgbClr val="FFC000"/>
                </a:solidFill>
              </a:rPr>
              <a:t> and unstable phases are predicted.</a:t>
            </a:r>
          </a:p>
          <a:p>
            <a:pPr marL="342900" indent="-342900">
              <a:buFontTx/>
              <a:buAutoNum type="arabicPeriod" startAt="2"/>
            </a:pPr>
            <a:endParaRPr lang="en-US" dirty="0">
              <a:solidFill>
                <a:srgbClr val="FFC000"/>
              </a:solidFill>
            </a:endParaRPr>
          </a:p>
          <a:p>
            <a:pPr marL="342900" indent="-342900">
              <a:buFontTx/>
              <a:buAutoNum type="arabicPeriod" startAt="2"/>
            </a:pPr>
            <a:r>
              <a:rPr lang="en-US" dirty="0">
                <a:solidFill>
                  <a:srgbClr val="FFC000"/>
                </a:solidFill>
              </a:rPr>
              <a:t>The present Universe is below its critical temperature. </a:t>
            </a:r>
          </a:p>
          <a:p>
            <a:pPr marL="342900" indent="-342900"/>
            <a:r>
              <a:rPr lang="en-US" dirty="0">
                <a:solidFill>
                  <a:srgbClr val="FFC000"/>
                </a:solidFill>
              </a:rPr>
              <a:t>      The first-order phase transition </a:t>
            </a:r>
            <a:r>
              <a:rPr lang="en-US" dirty="0" smtClean="0">
                <a:solidFill>
                  <a:srgbClr val="FFC000"/>
                </a:solidFill>
              </a:rPr>
              <a:t>occurs:</a:t>
            </a:r>
          </a:p>
          <a:p>
            <a:pPr marL="342900" indent="-342900"/>
            <a:r>
              <a:rPr lang="en-US" dirty="0" smtClean="0">
                <a:solidFill>
                  <a:srgbClr val="FFC000"/>
                </a:solidFill>
              </a:rPr>
              <a:t>      </a:t>
            </a:r>
            <a:r>
              <a:rPr lang="en-US" dirty="0" err="1" smtClean="0">
                <a:solidFill>
                  <a:srgbClr val="FFC000"/>
                </a:solidFill>
              </a:rPr>
              <a:t>metastable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oscillatory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C000"/>
                </a:solidFill>
              </a:rPr>
              <a:t>unstable (slow) rolling </a:t>
            </a:r>
            <a:r>
              <a:rPr lang="en-US" dirty="0">
                <a:solidFill>
                  <a:srgbClr val="FFC000"/>
                </a:solidFill>
              </a:rPr>
              <a:t>regime </a:t>
            </a:r>
            <a:r>
              <a:rPr lang="en-US" dirty="0" smtClean="0">
                <a:solidFill>
                  <a:srgbClr val="FFC000"/>
                </a:solidFill>
              </a:rPr>
              <a:t>at </a:t>
            </a:r>
            <a:endParaRPr lang="en-US" dirty="0">
              <a:solidFill>
                <a:srgbClr val="FFC000"/>
              </a:solidFill>
            </a:endParaRPr>
          </a:p>
          <a:p>
            <a:pPr marL="342900" indent="-342900"/>
            <a:endParaRPr lang="en-US" dirty="0">
              <a:solidFill>
                <a:srgbClr val="FFC000"/>
              </a:solidFill>
            </a:endParaRPr>
          </a:p>
          <a:p>
            <a:pPr marL="342900" indent="-342900">
              <a:buFontTx/>
              <a:buAutoNum type="arabicPeriod" startAt="4"/>
            </a:pPr>
            <a:r>
              <a:rPr lang="en-US" dirty="0">
                <a:solidFill>
                  <a:srgbClr val="FFC000"/>
                </a:solidFill>
              </a:rPr>
              <a:t>By choosing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M to match the present DE </a:t>
            </a:r>
            <a:r>
              <a:rPr lang="en-US" dirty="0" smtClean="0">
                <a:solidFill>
                  <a:srgbClr val="FFC000"/>
                </a:solidFill>
              </a:rPr>
              <a:t>density </a:t>
            </a:r>
            <a:endParaRPr lang="en-US" dirty="0">
              <a:solidFill>
                <a:srgbClr val="FFC000"/>
              </a:solidFill>
            </a:endParaRPr>
          </a:p>
          <a:p>
            <a:pPr marL="342900" indent="-342900"/>
            <a:r>
              <a:rPr lang="en-US" dirty="0">
                <a:solidFill>
                  <a:srgbClr val="FFC000"/>
                </a:solidFill>
              </a:rPr>
              <a:t>     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C000"/>
                </a:solidFill>
              </a:rPr>
              <a:t>present </a:t>
            </a:r>
            <a:r>
              <a:rPr lang="en-US" dirty="0">
                <a:solidFill>
                  <a:srgbClr val="FFC000"/>
                </a:solidFill>
              </a:rPr>
              <a:t>neutrino mass </a:t>
            </a:r>
            <a:endParaRPr lang="en-US" dirty="0" smtClean="0">
              <a:solidFill>
                <a:srgbClr val="FFC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C000"/>
                </a:solidFill>
              </a:rPr>
              <a:t>       + </a:t>
            </a:r>
            <a:r>
              <a:rPr lang="en-US" dirty="0" err="1" smtClean="0">
                <a:solidFill>
                  <a:srgbClr val="FFC000"/>
                </a:solidFill>
              </a:rPr>
              <a:t>redshift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where the Universe starts to accelerate </a:t>
            </a:r>
            <a:endParaRPr lang="en-US" dirty="0" smtClean="0">
              <a:solidFill>
                <a:srgbClr val="FFC000"/>
              </a:solidFill>
            </a:endParaRPr>
          </a:p>
          <a:p>
            <a:pPr marL="342900" indent="-342900"/>
            <a:endParaRPr lang="en-US" dirty="0" smtClean="0">
              <a:solidFill>
                <a:srgbClr val="FFC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C000"/>
                </a:solidFill>
              </a:rPr>
              <a:t>5.  Further work (in progress):     Toy model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 Real model </a:t>
            </a:r>
          </a:p>
          <a:p>
            <a:pPr marL="342900" indent="-342900"/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                                                </a:t>
            </a:r>
            <a:r>
              <a:rPr lang="en-US" dirty="0" smtClean="0">
                <a:solidFill>
                  <a:srgbClr val="FFC000"/>
                </a:solidFill>
              </a:rPr>
              <a:t>Extension of the standard model</a:t>
            </a:r>
            <a:endParaRPr lang="en-US" dirty="0">
              <a:solidFill>
                <a:srgbClr val="FFC000"/>
              </a:solidFill>
            </a:endParaRPr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6096000" y="3962400"/>
          <a:ext cx="990600" cy="295275"/>
        </p:xfrm>
        <a:graphic>
          <a:graphicData uri="http://schemas.openxmlformats.org/presentationml/2006/ole">
            <p:oleObj spid="_x0000_s47110" name="Equation" r:id="rId3" imgW="596880" imgH="177480" progId="Equation.DSMT4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6705600" y="2819400"/>
          <a:ext cx="657225" cy="304800"/>
        </p:xfrm>
        <a:graphic>
          <a:graphicData uri="http://schemas.openxmlformats.org/presentationml/2006/ole">
            <p:oleObj spid="_x0000_s47111" name="Equation" r:id="rId4" imgW="3553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1"/>
          <p:cNvSpPr txBox="1">
            <a:spLocks noChangeArrowheads="1"/>
          </p:cNvSpPr>
          <p:nvPr/>
        </p:nvSpPr>
        <p:spPr bwMode="auto">
          <a:xfrm>
            <a:off x="2286000" y="2438400"/>
            <a:ext cx="42084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822325" y="528955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6848475" y="49228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  <a:cs typeface="Arial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28600" y="1219200"/>
            <a:ext cx="6858000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/>
            </a:r>
            <a:br>
              <a:rPr lang="en-US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</a:br>
            <a:endParaRPr lang="en-US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Tyler August, Laurentian, Canada</a:t>
            </a:r>
            <a:endParaRPr lang="en-US" sz="24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Tina </a:t>
            </a:r>
            <a:r>
              <a:rPr lang="en-US" sz="2400" b="1" dirty="0" err="1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Kahniashvili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, Carnegie Mellon, 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Aravind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Natarajan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Arial" charset="0"/>
              </a:rPr>
              <a:t>, Carnegie Mellon, USA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6389" name="Title 1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843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Collaborators: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7" name="Title 15"/>
          <p:cNvSpPr txBox="1">
            <a:spLocks/>
          </p:cNvSpPr>
          <p:nvPr/>
        </p:nvSpPr>
        <p:spPr>
          <a:xfrm>
            <a:off x="228600" y="3505200"/>
            <a:ext cx="8229600" cy="1384300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ea typeface="+mj-ea"/>
                <a:cs typeface="Arial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Arial" charset="0"/>
              </a:rPr>
              <a:t>References: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Arial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Arial" charset="0"/>
              </a:rPr>
              <a:t>   </a:t>
            </a:r>
            <a:r>
              <a:rPr lang="en-US" sz="1600" dirty="0" smtClean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1</a:t>
            </a:r>
            <a:r>
              <a:rPr lang="en-US" sz="1600" dirty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. G.Y. </a:t>
            </a:r>
            <a:r>
              <a:rPr lang="en-US" sz="1600" dirty="0" err="1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Chitov</a:t>
            </a:r>
            <a:r>
              <a:rPr lang="en-US" sz="1600" dirty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, T. August, N. </a:t>
            </a:r>
            <a:r>
              <a:rPr lang="en-US" sz="1600" dirty="0" err="1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Aravind</a:t>
            </a:r>
            <a:r>
              <a:rPr lang="en-US" sz="1600" dirty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, T. </a:t>
            </a:r>
            <a:r>
              <a:rPr lang="en-US" sz="1600" dirty="0" err="1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Kahniashvili</a:t>
            </a:r>
            <a:r>
              <a:rPr lang="en-US" sz="1600" dirty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, PRD (2011)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Times New Roman" pitchFamily="18" charset="0"/>
                <a:ea typeface="+mj-ea"/>
                <a:cs typeface="Arial" charset="0"/>
              </a:rPr>
              <a:t>           2. G.Y.C. et al, work in progress</a:t>
            </a:r>
            <a:endParaRPr lang="en-US" sz="16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0292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Supported by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9" name="Picture 1" descr="C:\Documents and Settings\gchitov\My Documents\Presentations\Power Point Talks\NSERC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562600"/>
            <a:ext cx="1524000" cy="762000"/>
          </a:xfrm>
          <a:prstGeom prst="rect">
            <a:avLst/>
          </a:prstGeom>
          <a:noFill/>
        </p:spPr>
      </p:pic>
      <p:pic>
        <p:nvPicPr>
          <p:cNvPr id="10" name="Picture 2" descr="C:\Documents and Settings\gchitov\My Documents\Presentations\Power Point Talks\Laurentian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715000"/>
            <a:ext cx="2514600" cy="4425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7675"/>
            <a:ext cx="4808538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Outline: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/>
            <a:endParaRPr lang="en-US" sz="2400" i="1" dirty="0">
              <a:solidFill>
                <a:srgbClr val="0070C0"/>
              </a:solidFill>
              <a:latin typeface="Palatino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Motivation and Introduction</a:t>
            </a:r>
          </a:p>
          <a:p>
            <a:pPr eaLnBrk="0" hangingPunct="0">
              <a:buFontTx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Model and Formalism</a:t>
            </a:r>
          </a:p>
          <a:p>
            <a:pPr eaLnBrk="0" hangingPunct="0">
              <a:buFontTx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Palatino"/>
                <a:cs typeface="Arial" charset="0"/>
              </a:rPr>
              <a:t>Fermion</a:t>
            </a: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Mass Equation</a:t>
            </a:r>
            <a:endParaRPr lang="en-US" sz="2400" b="1" baseline="-25000" dirty="0">
              <a:solidFill>
                <a:srgbClr val="FFC000"/>
              </a:solidFill>
              <a:latin typeface="Palatino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Three Phases of the Universe (Stable, </a:t>
            </a:r>
            <a:r>
              <a:rPr lang="en-US" sz="2400" b="1" dirty="0" err="1">
                <a:solidFill>
                  <a:srgbClr val="FFC000"/>
                </a:solidFill>
                <a:latin typeface="Palatino"/>
                <a:cs typeface="Arial" charset="0"/>
              </a:rPr>
              <a:t>Metastable</a:t>
            </a: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, </a:t>
            </a:r>
          </a:p>
          <a:p>
            <a:pPr eaLnBrk="0" hangingPunct="0">
              <a:buFont typeface="Arial" charset="0"/>
              <a:buNone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  Unstable)</a:t>
            </a:r>
          </a:p>
          <a:p>
            <a:pPr eaLnBrk="0" hangingPunct="0">
              <a:buFont typeface="Arial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Key Results for the Parameters of the Model </a:t>
            </a:r>
          </a:p>
          <a:p>
            <a:pPr eaLnBrk="0" hangingPunct="0">
              <a:buFont typeface="Arial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Dynamics of the Model Scales and Observable </a:t>
            </a:r>
          </a:p>
          <a:p>
            <a:pPr eaLnBrk="0" hangingPunct="0">
              <a:buFont typeface="Arial" charset="0"/>
              <a:buNone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 Universe</a:t>
            </a:r>
          </a:p>
          <a:p>
            <a:pPr eaLnBrk="0" hangingPunct="0">
              <a:buFont typeface="Arial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Palatino"/>
                <a:cs typeface="Arial" charset="0"/>
              </a:rPr>
              <a:t> Conclusions</a:t>
            </a:r>
          </a:p>
          <a:p>
            <a:pPr eaLnBrk="0" hangingPunct="0"/>
            <a:endParaRPr lang="en-US" sz="2400" i="1" dirty="0">
              <a:solidFill>
                <a:schemeClr val="bg1"/>
              </a:solidFill>
              <a:latin typeface="Palatino"/>
              <a:cs typeface="Arial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22325" y="528955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  <a:cs typeface="Arial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  <a:cs typeface="Arial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6848475" y="49228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0" name="Picture 1" descr="375px-DarkMatterP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32766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152400"/>
            <a:ext cx="7696200" cy="838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Composition of the Universe: Bookkeeping </a:t>
            </a:r>
          </a:p>
        </p:txBody>
      </p:sp>
      <p:sp>
        <p:nvSpPr>
          <p:cNvPr id="57352" name="TextBox 3"/>
          <p:cNvSpPr txBox="1">
            <a:spLocks noChangeArrowheads="1"/>
          </p:cNvSpPr>
          <p:nvPr/>
        </p:nvSpPr>
        <p:spPr bwMode="auto">
          <a:xfrm>
            <a:off x="228600" y="2362200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Wikipedia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962400" y="2133600"/>
          <a:ext cx="2105025" cy="425450"/>
        </p:xfrm>
        <a:graphic>
          <a:graphicData uri="http://schemas.openxmlformats.org/presentationml/2006/ole">
            <p:oleObj spid="_x0000_s57346" name="Equation" r:id="rId4" imgW="1193760" imgH="24120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4953000" y="2590800"/>
          <a:ext cx="1397000" cy="406400"/>
        </p:xfrm>
        <a:graphic>
          <a:graphicData uri="http://schemas.openxmlformats.org/presentationml/2006/ole">
            <p:oleObj spid="_x0000_s57347" name="Equation" r:id="rId5" imgW="698400" imgH="203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0" y="3124200"/>
            <a:ext cx="3924300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Scalar Field – Quintessence (Fifth Force)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Gravity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E&amp;M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Strong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Weak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C000"/>
                </a:solidFill>
                <a:latin typeface="+mn-lt"/>
              </a:rPr>
              <a:t>???</a:t>
            </a:r>
          </a:p>
        </p:txBody>
      </p:sp>
      <p:sp>
        <p:nvSpPr>
          <p:cNvPr id="12" name="Curved Left Arrow 11"/>
          <p:cNvSpPr/>
          <p:nvPr/>
        </p:nvSpPr>
        <p:spPr>
          <a:xfrm>
            <a:off x="7772400" y="3276600"/>
            <a:ext cx="609600" cy="1371600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962400" y="1524000"/>
          <a:ext cx="1600200" cy="533400"/>
        </p:xfrm>
        <a:graphic>
          <a:graphicData uri="http://schemas.openxmlformats.org/presentationml/2006/ole">
            <p:oleObj spid="_x0000_s57348" name="Equation" r:id="rId6" imgW="685800" imgH="22860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962400" y="914400"/>
          <a:ext cx="2779713" cy="533400"/>
        </p:xfrm>
        <a:graphic>
          <a:graphicData uri="http://schemas.openxmlformats.org/presentationml/2006/ole">
            <p:oleObj spid="_x0000_s57349" name="Equation" r:id="rId7" imgW="1257120" imgH="241200" progId="Equation.DSMT4">
              <p:embed/>
            </p:oleObj>
          </a:graphicData>
        </a:graphic>
      </p:graphicFrame>
      <p:pic>
        <p:nvPicPr>
          <p:cNvPr id="57355" name="Picture 5" descr="BigBa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276600"/>
            <a:ext cx="34464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6" name="TextBox 16"/>
          <p:cNvSpPr txBox="1">
            <a:spLocks noChangeArrowheads="1"/>
          </p:cNvSpPr>
          <p:nvPr/>
        </p:nvSpPr>
        <p:spPr bwMode="auto">
          <a:xfrm>
            <a:off x="3429000" y="6400800"/>
            <a:ext cx="1711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000"/>
                </a:solidFill>
              </a:rPr>
              <a:t>DE/DM-dominated era</a:t>
            </a:r>
          </a:p>
        </p:txBody>
      </p:sp>
      <p:sp>
        <p:nvSpPr>
          <p:cNvPr id="20" name="Bent-Up Arrow 19"/>
          <p:cNvSpPr/>
          <p:nvPr/>
        </p:nvSpPr>
        <p:spPr>
          <a:xfrm rot="5400000">
            <a:off x="2476500" y="6210300"/>
            <a:ext cx="914400" cy="381000"/>
          </a:xfrm>
          <a:prstGeom prst="bent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358" name="TextBox 20"/>
          <p:cNvSpPr txBox="1">
            <a:spLocks noChangeArrowheads="1"/>
          </p:cNvSpPr>
          <p:nvPr/>
        </p:nvSpPr>
        <p:spPr bwMode="auto">
          <a:xfrm>
            <a:off x="6096000" y="4495800"/>
            <a:ext cx="1290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References:</a:t>
            </a:r>
          </a:p>
        </p:txBody>
      </p:sp>
      <p:sp>
        <p:nvSpPr>
          <p:cNvPr id="57359" name="TextBox 17"/>
          <p:cNvSpPr txBox="1">
            <a:spLocks noChangeArrowheads="1"/>
          </p:cNvSpPr>
          <p:nvPr/>
        </p:nvSpPr>
        <p:spPr bwMode="auto">
          <a:xfrm>
            <a:off x="4038600" y="2590800"/>
            <a:ext cx="106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DE &lt;=&gt;</a:t>
            </a:r>
          </a:p>
        </p:txBody>
      </p:sp>
      <p:pic>
        <p:nvPicPr>
          <p:cNvPr id="5736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5029200"/>
            <a:ext cx="3352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152400"/>
            <a:ext cx="7696200" cy="7588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Dark Energy</a:t>
            </a: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 Cosmological Constant</a:t>
            </a:r>
          </a:p>
        </p:txBody>
      </p:sp>
      <p:sp>
        <p:nvSpPr>
          <p:cNvPr id="3082" name="TextBox 2"/>
          <p:cNvSpPr txBox="1">
            <a:spLocks noChangeArrowheads="1"/>
          </p:cNvSpPr>
          <p:nvPr/>
        </p:nvSpPr>
        <p:spPr bwMode="auto">
          <a:xfrm>
            <a:off x="533400" y="1143000"/>
            <a:ext cx="1909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Einstein (1917)</a:t>
            </a:r>
          </a:p>
        </p:txBody>
      </p:sp>
      <p:pic>
        <p:nvPicPr>
          <p:cNvPr id="30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066800"/>
            <a:ext cx="2933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057400"/>
            <a:ext cx="1038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057400"/>
            <a:ext cx="2832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85800" y="3124200"/>
          <a:ext cx="2895600" cy="527050"/>
        </p:xfrm>
        <a:graphic>
          <a:graphicData uri="http://schemas.openxmlformats.org/presentationml/2006/ole">
            <p:oleObj spid="_x0000_s3078" name="Equation" r:id="rId6" imgW="1117440" imgH="20304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410200" y="3124200"/>
          <a:ext cx="1295400" cy="560388"/>
        </p:xfrm>
        <a:graphic>
          <a:graphicData uri="http://schemas.openxmlformats.org/presentationml/2006/ole">
            <p:oleObj spid="_x0000_s3080" name="Equation" r:id="rId7" imgW="469800" imgH="203040" progId="Equation.DSMT4">
              <p:embed/>
            </p:oleObj>
          </a:graphicData>
        </a:graphic>
      </p:graphicFrame>
      <p:sp>
        <p:nvSpPr>
          <p:cNvPr id="12" name="Left-Right Arrow 11"/>
          <p:cNvSpPr/>
          <p:nvPr/>
        </p:nvSpPr>
        <p:spPr>
          <a:xfrm>
            <a:off x="4114800" y="3352800"/>
            <a:ext cx="9144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133600" y="38862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88" name="TextBox 13"/>
          <p:cNvSpPr txBox="1">
            <a:spLocks noChangeArrowheads="1"/>
          </p:cNvSpPr>
          <p:nvPr/>
        </p:nvSpPr>
        <p:spPr bwMode="auto">
          <a:xfrm>
            <a:off x="609600" y="5029200"/>
            <a:ext cx="609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000"/>
                </a:solidFill>
              </a:rPr>
              <a:t>Dark Energy, Anti-Gravity (“Gravitational Repulsion”)</a:t>
            </a:r>
          </a:p>
        </p:txBody>
      </p:sp>
      <p:sp>
        <p:nvSpPr>
          <p:cNvPr id="15" name="Frame 14"/>
          <p:cNvSpPr/>
          <p:nvPr/>
        </p:nvSpPr>
        <p:spPr>
          <a:xfrm>
            <a:off x="457200" y="4876800"/>
            <a:ext cx="6324600" cy="762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90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3962400"/>
            <a:ext cx="1809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524000" y="5791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CC00"/>
                </a:solidFill>
              </a:rPr>
              <a:t>DE as Cosmological Constant: </a:t>
            </a:r>
          </a:p>
          <a:p>
            <a:r>
              <a:rPr lang="en-US">
                <a:solidFill>
                  <a:srgbClr val="FFCC00"/>
                </a:solidFill>
              </a:rPr>
              <a:t>   (1) “Fine Tuning” Problem</a:t>
            </a:r>
          </a:p>
          <a:p>
            <a:r>
              <a:rPr lang="en-US">
                <a:solidFill>
                  <a:srgbClr val="FFCC00"/>
                </a:solidFill>
              </a:rPr>
              <a:t>   (2)  Coincidence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438400" y="1828800"/>
          <a:ext cx="923925" cy="381000"/>
        </p:xfrm>
        <a:graphic>
          <a:graphicData uri="http://schemas.openxmlformats.org/presentationml/2006/ole">
            <p:oleObj spid="_x0000_s31746" name="Equation" r:id="rId3" imgW="495000" imgH="190440" progId="Equation.DSMT4">
              <p:embed/>
            </p:oleObj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152400"/>
            <a:ext cx="7696200" cy="838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Varying Mass Particles (VAMPS)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40386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Ingredients: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Scalar field (Quintessence) </a:t>
            </a: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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DE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Massless Particles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Yukawa coupling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191000" y="1295400"/>
            <a:ext cx="304800" cy="838200"/>
          </a:xfrm>
          <a:prstGeom prst="rightBrac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876800" y="1219200"/>
          <a:ext cx="1050925" cy="457200"/>
        </p:xfrm>
        <a:graphic>
          <a:graphicData uri="http://schemas.openxmlformats.org/presentationml/2006/ole">
            <p:oleObj spid="_x0000_s31747" name="Equation" r:id="rId4" imgW="583920" imgH="253800" progId="Equation.DSMT4">
              <p:embed/>
            </p:oleObj>
          </a:graphicData>
        </a:graphic>
      </p:graphicFrame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6172200" y="12954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VAMPs</a:t>
            </a:r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6019800" y="1676400"/>
            <a:ext cx="1992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C000"/>
                </a:solidFill>
              </a:rPr>
              <a:t>Anderson  &amp;  Carroll, 1997</a:t>
            </a:r>
          </a:p>
          <a:p>
            <a:r>
              <a:rPr lang="en-US" sz="1200">
                <a:solidFill>
                  <a:srgbClr val="FFC000"/>
                </a:solidFill>
              </a:rPr>
              <a:t>Hoffmann, 2003</a:t>
            </a:r>
          </a:p>
        </p:txBody>
      </p:sp>
      <p:sp>
        <p:nvSpPr>
          <p:cNvPr id="31753" name="TextBox 8"/>
          <p:cNvSpPr txBox="1">
            <a:spLocks noChangeArrowheads="1"/>
          </p:cNvSpPr>
          <p:nvPr/>
        </p:nvSpPr>
        <p:spPr bwMode="auto">
          <a:xfrm>
            <a:off x="0" y="3733800"/>
            <a:ext cx="4584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Mass-Varying Neutrino (</a:t>
            </a:r>
            <a:r>
              <a:rPr lang="en-US" b="1">
                <a:solidFill>
                  <a:srgbClr val="FFC000"/>
                </a:solidFill>
              </a:rPr>
              <a:t>MaVaN</a:t>
            </a:r>
            <a:r>
              <a:rPr lang="en-US">
                <a:solidFill>
                  <a:srgbClr val="FFC000"/>
                </a:solidFill>
              </a:rPr>
              <a:t>)  Scenario</a:t>
            </a:r>
            <a:r>
              <a:rPr lang="en-US" sz="1600">
                <a:solidFill>
                  <a:srgbClr val="FFC000"/>
                </a:solidFill>
              </a:rPr>
              <a:t> </a:t>
            </a:r>
          </a:p>
          <a:p>
            <a:r>
              <a:rPr lang="en-US" sz="1400">
                <a:solidFill>
                  <a:srgbClr val="FFC000"/>
                </a:solidFill>
              </a:rPr>
              <a:t>Fardon, Nelson &amp; Weiner (2004)</a:t>
            </a:r>
          </a:p>
          <a:p>
            <a:endParaRPr lang="en-US" sz="1200">
              <a:solidFill>
                <a:srgbClr val="FFC000"/>
              </a:solidFill>
            </a:endParaRPr>
          </a:p>
          <a:p>
            <a:r>
              <a:rPr lang="en-US">
                <a:solidFill>
                  <a:srgbClr val="FFC000"/>
                </a:solidFill>
              </a:rPr>
              <a:t>Trouble (!!!): Instability</a:t>
            </a:r>
          </a:p>
          <a:p>
            <a:endParaRPr lang="en-US">
              <a:solidFill>
                <a:srgbClr val="FFC000"/>
              </a:solidFill>
            </a:endParaRPr>
          </a:p>
          <a:p>
            <a:r>
              <a:rPr lang="en-US">
                <a:solidFill>
                  <a:srgbClr val="FFC000"/>
                </a:solidFill>
              </a:rPr>
              <a:t>Solution  (???)</a:t>
            </a:r>
          </a:p>
        </p:txBody>
      </p:sp>
      <p:pic>
        <p:nvPicPr>
          <p:cNvPr id="3175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590800"/>
            <a:ext cx="22098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6934200" y="2133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ChangeArrowheads="1"/>
          </p:cNvSpPr>
          <p:nvPr/>
        </p:nvSpPr>
        <p:spPr bwMode="auto">
          <a:xfrm>
            <a:off x="457200" y="3048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Mass  Varying  Neutrino Scenario (MaVaN):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19200"/>
            <a:ext cx="7772400" cy="45243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We study the case when the quintessence potential U does not have a non-trivial minimum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dirty="0">
              <a:solidFill>
                <a:srgbClr val="FFC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  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the generation of the fermion mass is due to breaking of the chiral  symmetry in the Dirac sector of the Lagrangian.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(2) We assume the cosmological evolution governed by the scalar factor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      a(t) to be slow enough: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   T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he system is at equilibrium at a given temperature T(a)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 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The methods of the thermal quantum field theory can be applied.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 startAt="3"/>
              <a:defRPr/>
            </a:pPr>
            <a:r>
              <a:rPr lang="en-US" dirty="0">
                <a:solidFill>
                  <a:srgbClr val="FFC000"/>
                </a:solidFill>
                <a:latin typeface="+mn-lt"/>
              </a:rPr>
              <a:t>We study possibly the simplest “</a:t>
            </a:r>
            <a:r>
              <a:rPr lang="en-US" i="1" dirty="0">
                <a:solidFill>
                  <a:srgbClr val="FFC000"/>
                </a:solidFill>
                <a:latin typeface="+mn-lt"/>
              </a:rPr>
              <a:t>minimal model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”: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 startAt="3"/>
              <a:defRPr/>
            </a:pPr>
            <a:endParaRPr lang="en-US" dirty="0">
              <a:solidFill>
                <a:srgbClr val="FFC000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   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fermions are described by the Dirac spinor field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+mn-lt"/>
                <a:sym typeface="Wingdings" pitchFamily="2" charset="2"/>
              </a:rPr>
              <a:t>   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zero chemical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304800" y="1524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Model and Formalism:</a:t>
            </a:r>
          </a:p>
        </p:txBody>
      </p:sp>
      <p:pic>
        <p:nvPicPr>
          <p:cNvPr id="655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56245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4343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TextBox 9"/>
          <p:cNvSpPr txBox="1">
            <a:spLocks noChangeArrowheads="1"/>
          </p:cNvSpPr>
          <p:nvPr/>
        </p:nvSpPr>
        <p:spPr bwMode="auto">
          <a:xfrm>
            <a:off x="1143000" y="5486400"/>
            <a:ext cx="727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Saddle-Point Approximation </a:t>
            </a:r>
            <a:r>
              <a:rPr lang="en-US" sz="1600">
                <a:solidFill>
                  <a:srgbClr val="FFC000"/>
                </a:solidFill>
                <a:sym typeface="Wingdings" pitchFamily="2" charset="2"/>
              </a:rPr>
              <a:t> Min of the (Grand) Thermodynamic Potential</a:t>
            </a:r>
            <a:endParaRPr lang="en-US" sz="1600">
              <a:solidFill>
                <a:srgbClr val="FFC000"/>
              </a:solidFill>
            </a:endParaRPr>
          </a:p>
        </p:txBody>
      </p:sp>
      <p:sp>
        <p:nvSpPr>
          <p:cNvPr id="65541" name="Rectangle 10"/>
          <p:cNvSpPr>
            <a:spLocks noChangeArrowheads="1"/>
          </p:cNvSpPr>
          <p:nvPr/>
        </p:nvSpPr>
        <p:spPr bwMode="auto">
          <a:xfrm>
            <a:off x="228600" y="914400"/>
            <a:ext cx="579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The Euclidian action of the model in the FLRW metric:</a:t>
            </a:r>
          </a:p>
        </p:txBody>
      </p:sp>
      <p:pic>
        <p:nvPicPr>
          <p:cNvPr id="6554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3657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3" name="Rectangle 12"/>
          <p:cNvSpPr>
            <a:spLocks noChangeArrowheads="1"/>
          </p:cNvSpPr>
          <p:nvPr/>
        </p:nvSpPr>
        <p:spPr bwMode="auto">
          <a:xfrm>
            <a:off x="685800" y="3886200"/>
            <a:ext cx="419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          The partition function </a:t>
            </a:r>
          </a:p>
          <a:p>
            <a:r>
              <a:rPr lang="en-US" sz="1600">
                <a:solidFill>
                  <a:srgbClr val="FFC000"/>
                </a:solidFill>
              </a:rPr>
              <a:t>          of the coupled model </a:t>
            </a:r>
          </a:p>
        </p:txBody>
      </p:sp>
      <p:pic>
        <p:nvPicPr>
          <p:cNvPr id="6554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724400"/>
            <a:ext cx="1981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5" name="Rectangle 14"/>
          <p:cNvSpPr>
            <a:spLocks noChangeArrowheads="1"/>
          </p:cNvSpPr>
          <p:nvPr/>
        </p:nvSpPr>
        <p:spPr bwMode="auto">
          <a:xfrm>
            <a:off x="5715000" y="3886200"/>
            <a:ext cx="2247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   The Ratra-Peebles </a:t>
            </a:r>
          </a:p>
          <a:p>
            <a:r>
              <a:rPr lang="en-US" sz="1600">
                <a:solidFill>
                  <a:srgbClr val="FFC000"/>
                </a:solidFill>
              </a:rPr>
              <a:t>quintessence potential</a:t>
            </a:r>
          </a:p>
        </p:txBody>
      </p:sp>
      <p:pic>
        <p:nvPicPr>
          <p:cNvPr id="6554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724400"/>
            <a:ext cx="1295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urved Left Arrow 17"/>
          <p:cNvSpPr/>
          <p:nvPr/>
        </p:nvSpPr>
        <p:spPr>
          <a:xfrm>
            <a:off x="3429000" y="4267200"/>
            <a:ext cx="457200" cy="838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7924800" y="4267200"/>
            <a:ext cx="4572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554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6172200"/>
            <a:ext cx="1447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Down Arrow 20"/>
          <p:cNvSpPr/>
          <p:nvPr/>
        </p:nvSpPr>
        <p:spPr>
          <a:xfrm>
            <a:off x="3886200" y="58674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04800" y="1524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Mass Equation and Critical Temperatures: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14287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46482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2047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4495800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Box 6"/>
          <p:cNvSpPr txBox="1">
            <a:spLocks noChangeArrowheads="1"/>
          </p:cNvSpPr>
          <p:nvPr/>
        </p:nvSpPr>
        <p:spPr bwMode="auto">
          <a:xfrm>
            <a:off x="457200" y="3657600"/>
            <a:ext cx="1922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C000"/>
                </a:solidFill>
              </a:rPr>
              <a:t>Mass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2883</TotalTime>
  <Words>557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Technic</vt:lpstr>
      <vt:lpstr>Equation</vt:lpstr>
      <vt:lpstr>    </vt:lpstr>
      <vt:lpstr>  Collaborators:</vt:lpstr>
      <vt:lpstr>   Outline: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174</cp:revision>
  <dcterms:created xsi:type="dcterms:W3CDTF">2009-10-25T02:13:25Z</dcterms:created>
  <dcterms:modified xsi:type="dcterms:W3CDTF">2011-09-29T16:32:22Z</dcterms:modified>
</cp:coreProperties>
</file>